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4" r:id="rId2"/>
    <p:sldId id="276" r:id="rId3"/>
    <p:sldId id="278" r:id="rId4"/>
    <p:sldId id="279" r:id="rId5"/>
    <p:sldId id="280" r:id="rId6"/>
    <p:sldId id="281" r:id="rId7"/>
    <p:sldId id="282" r:id="rId8"/>
    <p:sldId id="283" r:id="rId9"/>
    <p:sldId id="268" r:id="rId10"/>
    <p:sldId id="269" r:id="rId11"/>
    <p:sldId id="270" r:id="rId12"/>
    <p:sldId id="271" r:id="rId13"/>
    <p:sldId id="272" r:id="rId14"/>
    <p:sldId id="267" r:id="rId15"/>
    <p:sldId id="259" r:id="rId16"/>
    <p:sldId id="260" r:id="rId17"/>
    <p:sldId id="258" r:id="rId18"/>
    <p:sldId id="261" r:id="rId19"/>
    <p:sldId id="262" r:id="rId20"/>
    <p:sldId id="263" r:id="rId21"/>
    <p:sldId id="264" r:id="rId22"/>
    <p:sldId id="265" r:id="rId23"/>
    <p:sldId id="257" r:id="rId24"/>
    <p:sldId id="25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C4880E-18A1-4406-BB2E-3EEAD8A3D8EA}" v="61" dt="2024-05-02T21:31:39.7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26" autoAdjust="0"/>
    <p:restoredTop sz="94660"/>
  </p:normalViewPr>
  <p:slideViewPr>
    <p:cSldViewPr snapToGrid="0">
      <p:cViewPr>
        <p:scale>
          <a:sx n="100" d="100"/>
          <a:sy n="100" d="100"/>
        </p:scale>
        <p:origin x="2108" y="14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anchor.columbuschildrens.net/Document/Get/76124">
            <a:extLst>
              <a:ext uri="{FF2B5EF4-FFF2-40B4-BE49-F238E27FC236}">
                <a16:creationId xmlns:a16="http://schemas.microsoft.com/office/drawing/2014/main" id="{3604E0FC-2DB8-4D5C-B677-2B66AA76C5A4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692" y="5919852"/>
            <a:ext cx="7214616" cy="801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498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071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930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anchor.columbuschildrens.net/Document/Get/76124">
            <a:extLst>
              <a:ext uri="{FF2B5EF4-FFF2-40B4-BE49-F238E27FC236}">
                <a16:creationId xmlns:a16="http://schemas.microsoft.com/office/drawing/2014/main" id="{9C97F1E4-7D74-4330-A005-4CB955559D75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281" y="6234432"/>
            <a:ext cx="4552481" cy="505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621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ttp://anchor.columbuschildrens.net/Document/Get/76124">
            <a:extLst>
              <a:ext uri="{FF2B5EF4-FFF2-40B4-BE49-F238E27FC236}">
                <a16:creationId xmlns:a16="http://schemas.microsoft.com/office/drawing/2014/main" id="{2B0097CA-3DBC-4219-A1E4-3AC3FC682BB6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692" y="5919852"/>
            <a:ext cx="7214616" cy="801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725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http://anchor.columbuschildrens.net/Document/Get/76124">
            <a:extLst>
              <a:ext uri="{FF2B5EF4-FFF2-40B4-BE49-F238E27FC236}">
                <a16:creationId xmlns:a16="http://schemas.microsoft.com/office/drawing/2014/main" id="{87D10F43-E30F-4AFD-AC3F-1CA70D7C5BC9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281" y="6234432"/>
            <a:ext cx="4552481" cy="505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5270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2" descr="http://anchor.columbuschildrens.net/Document/Get/76124">
            <a:extLst>
              <a:ext uri="{FF2B5EF4-FFF2-40B4-BE49-F238E27FC236}">
                <a16:creationId xmlns:a16="http://schemas.microsoft.com/office/drawing/2014/main" id="{54FD0F20-ADE0-4BF8-AF6D-90F9B6B663A5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281" y="6234432"/>
            <a:ext cx="4552481" cy="505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9459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anchor.columbuschildrens.net/Document/Get/76124">
            <a:extLst>
              <a:ext uri="{FF2B5EF4-FFF2-40B4-BE49-F238E27FC236}">
                <a16:creationId xmlns:a16="http://schemas.microsoft.com/office/drawing/2014/main" id="{8F9057A0-9DA3-4B55-98EB-B7B524E38FF4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281" y="6234432"/>
            <a:ext cx="4552481" cy="505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214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5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312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09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489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3CD41-7C57-4DE7-9CD1-11A449FC38F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65A5C-C8CA-4604-A5D3-405FC551A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95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several colored squares&#10;&#10;Description automatically generated">
            <a:extLst>
              <a:ext uri="{FF2B5EF4-FFF2-40B4-BE49-F238E27FC236}">
                <a16:creationId xmlns:a16="http://schemas.microsoft.com/office/drawing/2014/main" id="{01340AE8-0A9C-6D7D-281C-83656CEB6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192" y="1428364"/>
            <a:ext cx="9575617" cy="47576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4E1FC-6A15-B7F8-33DD-01F542BB7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Cell Anatomy</a:t>
            </a:r>
          </a:p>
        </p:txBody>
      </p:sp>
    </p:spTree>
    <p:extLst>
      <p:ext uri="{BB962C8B-B14F-4D97-AF65-F5344CB8AC3E}">
        <p14:creationId xmlns:p14="http://schemas.microsoft.com/office/powerpoint/2010/main" val="1776796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DB750-470A-7163-4FAB-92DADDF2B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C124B-445F-47B1-61EE-CFCCB0794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49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C6C4-D312-4941-6A60-C7B0CFD1B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F83DE-1752-83C8-87E0-6386ECCFD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271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4D203-A1D5-3E63-28D5-8300BE5E9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3FB54-4AB9-8FF5-617A-998BF7E7F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999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51126-B902-3CF2-5C54-8F93A9671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6665C-2AAB-5363-720B-938AD1A00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855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B6386-EDE3-BA14-9E03-83F44378F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59B79-CBD5-4160-63A0-E3E9503D6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126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wall, indoor, furniture, bed&#10;&#10;Description automatically generated">
            <a:extLst>
              <a:ext uri="{FF2B5EF4-FFF2-40B4-BE49-F238E27FC236}">
                <a16:creationId xmlns:a16="http://schemas.microsoft.com/office/drawing/2014/main" id="{251A0284-5FB9-275E-A399-0A0DECACF5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7" t="17572" r="31228" b="2984"/>
          <a:stretch/>
        </p:blipFill>
        <p:spPr>
          <a:xfrm>
            <a:off x="7093124" y="211718"/>
            <a:ext cx="4692476" cy="6434563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3CA75E4-5D32-BF62-699B-7EE352C491EE}"/>
              </a:ext>
            </a:extLst>
          </p:cNvPr>
          <p:cNvSpPr/>
          <p:nvPr/>
        </p:nvSpPr>
        <p:spPr>
          <a:xfrm>
            <a:off x="78377" y="370114"/>
            <a:ext cx="5573123" cy="6387737"/>
          </a:xfrm>
          <a:prstGeom prst="roundRect">
            <a:avLst>
              <a:gd name="adj" fmla="val 7270"/>
            </a:avLst>
          </a:prstGeom>
          <a:ln w="508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1806BA-C208-5268-8841-5B495F95F29A}"/>
              </a:ext>
            </a:extLst>
          </p:cNvPr>
          <p:cNvSpPr txBox="1"/>
          <p:nvPr/>
        </p:nvSpPr>
        <p:spPr>
          <a:xfrm>
            <a:off x="1040492" y="0"/>
            <a:ext cx="3648891" cy="38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Seurat Object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9334FB6-0A14-A42D-CA7E-7333BBC5EE6C}"/>
              </a:ext>
            </a:extLst>
          </p:cNvPr>
          <p:cNvCxnSpPr>
            <a:cxnSpLocks/>
          </p:cNvCxnSpPr>
          <p:nvPr/>
        </p:nvCxnSpPr>
        <p:spPr>
          <a:xfrm>
            <a:off x="78377" y="170937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826A896-5728-9B2D-77F7-F78AF27D0FE9}"/>
              </a:ext>
            </a:extLst>
          </p:cNvPr>
          <p:cNvCxnSpPr>
            <a:cxnSpLocks/>
          </p:cNvCxnSpPr>
          <p:nvPr/>
        </p:nvCxnSpPr>
        <p:spPr>
          <a:xfrm>
            <a:off x="78377" y="259109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EF5FC3C-057E-A7FE-0F16-C9F4B1CC6230}"/>
              </a:ext>
            </a:extLst>
          </p:cNvPr>
          <p:cNvCxnSpPr>
            <a:cxnSpLocks/>
          </p:cNvCxnSpPr>
          <p:nvPr/>
        </p:nvCxnSpPr>
        <p:spPr>
          <a:xfrm>
            <a:off x="78377" y="316489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1605FA-0D6B-EED6-C02B-2D35D6CE7C43}"/>
              </a:ext>
            </a:extLst>
          </p:cNvPr>
          <p:cNvCxnSpPr>
            <a:cxnSpLocks/>
          </p:cNvCxnSpPr>
          <p:nvPr/>
        </p:nvCxnSpPr>
        <p:spPr>
          <a:xfrm>
            <a:off x="78377" y="372936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D161CDF-E297-6925-8627-1BD6A9AC5E46}"/>
              </a:ext>
            </a:extLst>
          </p:cNvPr>
          <p:cNvCxnSpPr>
            <a:cxnSpLocks/>
          </p:cNvCxnSpPr>
          <p:nvPr/>
        </p:nvCxnSpPr>
        <p:spPr>
          <a:xfrm>
            <a:off x="78377" y="407985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7196526-DF65-DE75-537E-404D019CCEB6}"/>
              </a:ext>
            </a:extLst>
          </p:cNvPr>
          <p:cNvCxnSpPr>
            <a:cxnSpLocks/>
          </p:cNvCxnSpPr>
          <p:nvPr/>
        </p:nvCxnSpPr>
        <p:spPr>
          <a:xfrm>
            <a:off x="78377" y="441106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62185F8-C7AF-299C-5887-805E31A8E6DA}"/>
              </a:ext>
            </a:extLst>
          </p:cNvPr>
          <p:cNvCxnSpPr>
            <a:cxnSpLocks/>
          </p:cNvCxnSpPr>
          <p:nvPr/>
        </p:nvCxnSpPr>
        <p:spPr>
          <a:xfrm>
            <a:off x="78377" y="475160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B46E252-0D0E-990E-F7A9-EBC164490569}"/>
              </a:ext>
            </a:extLst>
          </p:cNvPr>
          <p:cNvCxnSpPr>
            <a:cxnSpLocks/>
          </p:cNvCxnSpPr>
          <p:nvPr/>
        </p:nvCxnSpPr>
        <p:spPr>
          <a:xfrm>
            <a:off x="78377" y="5074103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445BCCF-D9F4-E2EA-09CA-B7590A12B443}"/>
              </a:ext>
            </a:extLst>
          </p:cNvPr>
          <p:cNvCxnSpPr>
            <a:cxnSpLocks/>
          </p:cNvCxnSpPr>
          <p:nvPr/>
        </p:nvCxnSpPr>
        <p:spPr>
          <a:xfrm>
            <a:off x="78377" y="541463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EFBDA67-00F1-FC2E-9D0C-276C97A488CC}"/>
              </a:ext>
            </a:extLst>
          </p:cNvPr>
          <p:cNvCxnSpPr>
            <a:cxnSpLocks/>
          </p:cNvCxnSpPr>
          <p:nvPr/>
        </p:nvCxnSpPr>
        <p:spPr>
          <a:xfrm>
            <a:off x="78377" y="574585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D14DEF7-D5A6-3CA8-7A8D-929F3A272896}"/>
              </a:ext>
            </a:extLst>
          </p:cNvPr>
          <p:cNvCxnSpPr>
            <a:cxnSpLocks/>
          </p:cNvCxnSpPr>
          <p:nvPr/>
        </p:nvCxnSpPr>
        <p:spPr>
          <a:xfrm>
            <a:off x="78377" y="607767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E77FF7D-58B5-C15E-AF1D-19D5AA39EEE8}"/>
              </a:ext>
            </a:extLst>
          </p:cNvPr>
          <p:cNvCxnSpPr>
            <a:cxnSpLocks/>
          </p:cNvCxnSpPr>
          <p:nvPr/>
        </p:nvCxnSpPr>
        <p:spPr>
          <a:xfrm>
            <a:off x="78377" y="640951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17F25EF1-6AE4-F7DE-C067-57B8FB6A7572}"/>
              </a:ext>
            </a:extLst>
          </p:cNvPr>
          <p:cNvGraphicFramePr>
            <a:graphicFrameLocks noGrp="1"/>
          </p:cNvGraphicFramePr>
          <p:nvPr/>
        </p:nvGraphicFramePr>
        <p:xfrm>
          <a:off x="236996" y="370114"/>
          <a:ext cx="5463793" cy="638774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829924">
                  <a:extLst>
                    <a:ext uri="{9D8B030D-6E8A-4147-A177-3AD203B41FA5}">
                      <a16:colId xmlns:a16="http://schemas.microsoft.com/office/drawing/2014/main" val="3463988820"/>
                    </a:ext>
                  </a:extLst>
                </a:gridCol>
                <a:gridCol w="3633869">
                  <a:extLst>
                    <a:ext uri="{9D8B030D-6E8A-4147-A177-3AD203B41FA5}">
                      <a16:colId xmlns:a16="http://schemas.microsoft.com/office/drawing/2014/main" val="192734042"/>
                    </a:ext>
                  </a:extLst>
                </a:gridCol>
              </a:tblGrid>
              <a:tr h="13357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@assays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assays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838462836"/>
                  </a:ext>
                </a:extLst>
              </a:tr>
              <a:tr h="89120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@meta.data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 err="1">
                          <a:solidFill>
                            <a:schemeClr val="accent4"/>
                          </a:solidFill>
                          <a:effectLst/>
                        </a:rPr>
                        <a:t>Dataframe</a:t>
                      </a:r>
                      <a:endParaRPr lang="en-US" sz="1800" b="0" i="0" u="none" strike="noStrike" dirty="0">
                        <a:solidFill>
                          <a:schemeClr val="accent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280960311"/>
                  </a:ext>
                </a:extLst>
              </a:tr>
              <a:tr h="5724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@active.assay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Active, or default, assay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18703746"/>
                  </a:ext>
                </a:extLst>
              </a:tr>
              <a:tr h="5724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@active.ident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 cluster identity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85903116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@graphs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Graph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918097083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@neighbors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k.param</a:t>
                      </a:r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nearest neighbors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662703217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@reductions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dim. red.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360782591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@images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spatial image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441976992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@project.name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Name of the project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617717846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@misc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information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510921973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@version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Seurat Version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32544489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@commands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commands run on this object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725109815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@tools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data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1458871042"/>
                  </a:ext>
                </a:extLst>
              </a:tr>
            </a:tbl>
          </a:graphicData>
        </a:graphic>
      </p:graphicFrame>
      <p:pic>
        <p:nvPicPr>
          <p:cNvPr id="36" name="Picture 35">
            <a:extLst>
              <a:ext uri="{FF2B5EF4-FFF2-40B4-BE49-F238E27FC236}">
                <a16:creationId xmlns:a16="http://schemas.microsoft.com/office/drawing/2014/main" id="{2DC62E0E-C615-5CAE-FC16-0B8210095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750" y="429539"/>
            <a:ext cx="1042974" cy="122612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D29D904-A989-F73B-918E-0EAE96287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624" y="429539"/>
            <a:ext cx="1042974" cy="122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986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C92E979-DE81-23D7-1324-A50F86D25345}"/>
              </a:ext>
            </a:extLst>
          </p:cNvPr>
          <p:cNvSpPr/>
          <p:nvPr/>
        </p:nvSpPr>
        <p:spPr>
          <a:xfrm>
            <a:off x="78377" y="370114"/>
            <a:ext cx="5573123" cy="6387737"/>
          </a:xfrm>
          <a:prstGeom prst="roundRect">
            <a:avLst>
              <a:gd name="adj" fmla="val 7270"/>
            </a:avLst>
          </a:prstGeom>
          <a:ln w="508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5101CF-6E4C-7BDF-CD15-B721B8357CF2}"/>
              </a:ext>
            </a:extLst>
          </p:cNvPr>
          <p:cNvSpPr txBox="1"/>
          <p:nvPr/>
        </p:nvSpPr>
        <p:spPr>
          <a:xfrm>
            <a:off x="1040492" y="0"/>
            <a:ext cx="3648891" cy="38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Seurat Object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D39AA4A-8B50-4C29-9E6F-519732E0E796}"/>
              </a:ext>
            </a:extLst>
          </p:cNvPr>
          <p:cNvCxnSpPr>
            <a:cxnSpLocks/>
          </p:cNvCxnSpPr>
          <p:nvPr/>
        </p:nvCxnSpPr>
        <p:spPr>
          <a:xfrm>
            <a:off x="78377" y="170937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51A0147-4112-E644-0C34-7950626F083E}"/>
              </a:ext>
            </a:extLst>
          </p:cNvPr>
          <p:cNvCxnSpPr>
            <a:cxnSpLocks/>
          </p:cNvCxnSpPr>
          <p:nvPr/>
        </p:nvCxnSpPr>
        <p:spPr>
          <a:xfrm>
            <a:off x="78377" y="259109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CDA860-EDFD-F7A9-04B0-0C9B40EF9FED}"/>
              </a:ext>
            </a:extLst>
          </p:cNvPr>
          <p:cNvCxnSpPr>
            <a:cxnSpLocks/>
          </p:cNvCxnSpPr>
          <p:nvPr/>
        </p:nvCxnSpPr>
        <p:spPr>
          <a:xfrm>
            <a:off x="78377" y="316489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C5C255C-A51A-17CB-884A-845DAB09F525}"/>
              </a:ext>
            </a:extLst>
          </p:cNvPr>
          <p:cNvCxnSpPr>
            <a:cxnSpLocks/>
          </p:cNvCxnSpPr>
          <p:nvPr/>
        </p:nvCxnSpPr>
        <p:spPr>
          <a:xfrm>
            <a:off x="78377" y="372936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B01946-757B-077E-D29A-191EF1E90486}"/>
              </a:ext>
            </a:extLst>
          </p:cNvPr>
          <p:cNvCxnSpPr>
            <a:cxnSpLocks/>
          </p:cNvCxnSpPr>
          <p:nvPr/>
        </p:nvCxnSpPr>
        <p:spPr>
          <a:xfrm>
            <a:off x="78377" y="407985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EF9664B-FF4F-C2A5-91E2-6ED2691F751E}"/>
              </a:ext>
            </a:extLst>
          </p:cNvPr>
          <p:cNvCxnSpPr>
            <a:cxnSpLocks/>
          </p:cNvCxnSpPr>
          <p:nvPr/>
        </p:nvCxnSpPr>
        <p:spPr>
          <a:xfrm>
            <a:off x="78377" y="441106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4DD19D7-B6CE-51F4-7705-5355A3CB5AB2}"/>
              </a:ext>
            </a:extLst>
          </p:cNvPr>
          <p:cNvCxnSpPr>
            <a:cxnSpLocks/>
          </p:cNvCxnSpPr>
          <p:nvPr/>
        </p:nvCxnSpPr>
        <p:spPr>
          <a:xfrm>
            <a:off x="78377" y="475160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EDF7B45-DA9B-84BA-8066-F612AC4EEBF9}"/>
              </a:ext>
            </a:extLst>
          </p:cNvPr>
          <p:cNvCxnSpPr>
            <a:cxnSpLocks/>
          </p:cNvCxnSpPr>
          <p:nvPr/>
        </p:nvCxnSpPr>
        <p:spPr>
          <a:xfrm>
            <a:off x="78377" y="5074103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118C4D5-CE2A-5037-B201-67240A05C832}"/>
              </a:ext>
            </a:extLst>
          </p:cNvPr>
          <p:cNvCxnSpPr>
            <a:cxnSpLocks/>
          </p:cNvCxnSpPr>
          <p:nvPr/>
        </p:nvCxnSpPr>
        <p:spPr>
          <a:xfrm>
            <a:off x="78377" y="541463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32298C-08F3-8CA8-3D8B-5442B12FAE6B}"/>
              </a:ext>
            </a:extLst>
          </p:cNvPr>
          <p:cNvCxnSpPr>
            <a:cxnSpLocks/>
          </p:cNvCxnSpPr>
          <p:nvPr/>
        </p:nvCxnSpPr>
        <p:spPr>
          <a:xfrm>
            <a:off x="78377" y="574585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FAFEC6E-F2D9-2CFB-A22F-1B0EB4A39827}"/>
              </a:ext>
            </a:extLst>
          </p:cNvPr>
          <p:cNvCxnSpPr>
            <a:cxnSpLocks/>
          </p:cNvCxnSpPr>
          <p:nvPr/>
        </p:nvCxnSpPr>
        <p:spPr>
          <a:xfrm>
            <a:off x="78377" y="607767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3171C6-20A9-189B-99D1-50C272692ADF}"/>
              </a:ext>
            </a:extLst>
          </p:cNvPr>
          <p:cNvCxnSpPr>
            <a:cxnSpLocks/>
          </p:cNvCxnSpPr>
          <p:nvPr/>
        </p:nvCxnSpPr>
        <p:spPr>
          <a:xfrm>
            <a:off x="78377" y="640951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D7A238D5-00F3-92E4-0333-4DD691299DEB}"/>
              </a:ext>
            </a:extLst>
          </p:cNvPr>
          <p:cNvGraphicFramePr>
            <a:graphicFrameLocks noGrp="1"/>
          </p:cNvGraphicFramePr>
          <p:nvPr/>
        </p:nvGraphicFramePr>
        <p:xfrm>
          <a:off x="236996" y="370114"/>
          <a:ext cx="5463793" cy="638774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829924">
                  <a:extLst>
                    <a:ext uri="{9D8B030D-6E8A-4147-A177-3AD203B41FA5}">
                      <a16:colId xmlns:a16="http://schemas.microsoft.com/office/drawing/2014/main" val="3463988820"/>
                    </a:ext>
                  </a:extLst>
                </a:gridCol>
                <a:gridCol w="3633869">
                  <a:extLst>
                    <a:ext uri="{9D8B030D-6E8A-4147-A177-3AD203B41FA5}">
                      <a16:colId xmlns:a16="http://schemas.microsoft.com/office/drawing/2014/main" val="192734042"/>
                    </a:ext>
                  </a:extLst>
                </a:gridCol>
              </a:tblGrid>
              <a:tr h="13357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@assays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assays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838462836"/>
                  </a:ext>
                </a:extLst>
              </a:tr>
              <a:tr h="89120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@meta.data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 err="1">
                          <a:solidFill>
                            <a:schemeClr val="accent4"/>
                          </a:solidFill>
                          <a:effectLst/>
                        </a:rPr>
                        <a:t>Dataframe</a:t>
                      </a:r>
                      <a:endParaRPr lang="en-US" sz="1800" b="0" i="0" u="none" strike="noStrike" dirty="0">
                        <a:solidFill>
                          <a:schemeClr val="accent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280960311"/>
                  </a:ext>
                </a:extLst>
              </a:tr>
              <a:tr h="5724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@active.assay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Active, or default, assay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18703746"/>
                  </a:ext>
                </a:extLst>
              </a:tr>
              <a:tr h="57246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@active.ident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 cluster identity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85903116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@graphs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Graph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918097083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@neighbors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k.param</a:t>
                      </a:r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nearest neighbors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662703217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@reductions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dim. red.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360782591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@images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spatial image objects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441976992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@project.name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Name of the project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617717846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@misc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information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510921973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@version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Seurat Version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32544489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@commands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commands run on this object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725109815"/>
                  </a:ext>
                </a:extLst>
              </a:tr>
              <a:tr h="3350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@tools</a:t>
                      </a:r>
                      <a:endParaRPr 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1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data</a:t>
                      </a:r>
                      <a:endParaRPr lang="en-US" sz="11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1458871042"/>
                  </a:ext>
                </a:extLst>
              </a:tr>
            </a:tbl>
          </a:graphicData>
        </a:graphic>
      </p:graphicFrame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AABA736-AD60-8755-AD20-9879086FED54}"/>
              </a:ext>
            </a:extLst>
          </p:cNvPr>
          <p:cNvSpPr/>
          <p:nvPr/>
        </p:nvSpPr>
        <p:spPr>
          <a:xfrm>
            <a:off x="6417668" y="357056"/>
            <a:ext cx="5573123" cy="6387737"/>
          </a:xfrm>
          <a:prstGeom prst="roundRect">
            <a:avLst>
              <a:gd name="adj" fmla="val 7270"/>
            </a:avLst>
          </a:prstGeom>
          <a:solidFill>
            <a:schemeClr val="bg1">
              <a:lumMod val="85000"/>
            </a:schemeClr>
          </a:solidFill>
          <a:ln w="50800">
            <a:solidFill>
              <a:schemeClr val="bg1">
                <a:lumMod val="85000"/>
              </a:schemeClr>
            </a:solidFill>
            <a:extLst>
              <a:ext uri="{C807C97D-BFC1-408E-A445-0C87EB9F89A2}">
                <ask:lineSketchStyleProps xmlns:ask="http://schemas.microsoft.com/office/drawing/2018/sketchyshapes" sd="2998512512">
                  <a:custGeom>
                    <a:avLst/>
                    <a:gdLst>
                      <a:gd name="connsiteX0" fmla="*/ 0 w 5573123"/>
                      <a:gd name="connsiteY0" fmla="*/ 405166 h 6387737"/>
                      <a:gd name="connsiteX1" fmla="*/ 405166 w 5573123"/>
                      <a:gd name="connsiteY1" fmla="*/ 0 h 6387737"/>
                      <a:gd name="connsiteX2" fmla="*/ 952887 w 5573123"/>
                      <a:gd name="connsiteY2" fmla="*/ 0 h 6387737"/>
                      <a:gd name="connsiteX3" fmla="*/ 1500608 w 5573123"/>
                      <a:gd name="connsiteY3" fmla="*/ 0 h 6387737"/>
                      <a:gd name="connsiteX4" fmla="*/ 2048329 w 5573123"/>
                      <a:gd name="connsiteY4" fmla="*/ 0 h 6387737"/>
                      <a:gd name="connsiteX5" fmla="*/ 2643678 w 5573123"/>
                      <a:gd name="connsiteY5" fmla="*/ 0 h 6387737"/>
                      <a:gd name="connsiteX6" fmla="*/ 3096143 w 5573123"/>
                      <a:gd name="connsiteY6" fmla="*/ 0 h 6387737"/>
                      <a:gd name="connsiteX7" fmla="*/ 3643864 w 5573123"/>
                      <a:gd name="connsiteY7" fmla="*/ 0 h 6387737"/>
                      <a:gd name="connsiteX8" fmla="*/ 4191585 w 5573123"/>
                      <a:gd name="connsiteY8" fmla="*/ 0 h 6387737"/>
                      <a:gd name="connsiteX9" fmla="*/ 5167957 w 5573123"/>
                      <a:gd name="connsiteY9" fmla="*/ 0 h 6387737"/>
                      <a:gd name="connsiteX10" fmla="*/ 5573123 w 5573123"/>
                      <a:gd name="connsiteY10" fmla="*/ 405166 h 6387737"/>
                      <a:gd name="connsiteX11" fmla="*/ 5573123 w 5573123"/>
                      <a:gd name="connsiteY11" fmla="*/ 1018681 h 6387737"/>
                      <a:gd name="connsiteX12" fmla="*/ 5573123 w 5573123"/>
                      <a:gd name="connsiteY12" fmla="*/ 1409099 h 6387737"/>
                      <a:gd name="connsiteX13" fmla="*/ 5573123 w 5573123"/>
                      <a:gd name="connsiteY13" fmla="*/ 1911065 h 6387737"/>
                      <a:gd name="connsiteX14" fmla="*/ 5573123 w 5573123"/>
                      <a:gd name="connsiteY14" fmla="*/ 2524580 h 6387737"/>
                      <a:gd name="connsiteX15" fmla="*/ 5573123 w 5573123"/>
                      <a:gd name="connsiteY15" fmla="*/ 3026546 h 6387737"/>
                      <a:gd name="connsiteX16" fmla="*/ 5573123 w 5573123"/>
                      <a:gd name="connsiteY16" fmla="*/ 3640061 h 6387737"/>
                      <a:gd name="connsiteX17" fmla="*/ 5573123 w 5573123"/>
                      <a:gd name="connsiteY17" fmla="*/ 4086253 h 6387737"/>
                      <a:gd name="connsiteX18" fmla="*/ 5573123 w 5573123"/>
                      <a:gd name="connsiteY18" fmla="*/ 4588220 h 6387737"/>
                      <a:gd name="connsiteX19" fmla="*/ 5573123 w 5573123"/>
                      <a:gd name="connsiteY19" fmla="*/ 5034412 h 6387737"/>
                      <a:gd name="connsiteX20" fmla="*/ 5573123 w 5573123"/>
                      <a:gd name="connsiteY20" fmla="*/ 5982571 h 6387737"/>
                      <a:gd name="connsiteX21" fmla="*/ 5167957 w 5573123"/>
                      <a:gd name="connsiteY21" fmla="*/ 6387737 h 6387737"/>
                      <a:gd name="connsiteX22" fmla="*/ 4572608 w 5573123"/>
                      <a:gd name="connsiteY22" fmla="*/ 6387737 h 6387737"/>
                      <a:gd name="connsiteX23" fmla="*/ 4120143 w 5573123"/>
                      <a:gd name="connsiteY23" fmla="*/ 6387737 h 6387737"/>
                      <a:gd name="connsiteX24" fmla="*/ 3572422 w 5573123"/>
                      <a:gd name="connsiteY24" fmla="*/ 6387737 h 6387737"/>
                      <a:gd name="connsiteX25" fmla="*/ 2929445 w 5573123"/>
                      <a:gd name="connsiteY25" fmla="*/ 6387737 h 6387737"/>
                      <a:gd name="connsiteX26" fmla="*/ 2429352 w 5573123"/>
                      <a:gd name="connsiteY26" fmla="*/ 6387737 h 6387737"/>
                      <a:gd name="connsiteX27" fmla="*/ 1976887 w 5573123"/>
                      <a:gd name="connsiteY27" fmla="*/ 6387737 h 6387737"/>
                      <a:gd name="connsiteX28" fmla="*/ 1429166 w 5573123"/>
                      <a:gd name="connsiteY28" fmla="*/ 6387737 h 6387737"/>
                      <a:gd name="connsiteX29" fmla="*/ 405166 w 5573123"/>
                      <a:gd name="connsiteY29" fmla="*/ 6387737 h 6387737"/>
                      <a:gd name="connsiteX30" fmla="*/ 0 w 5573123"/>
                      <a:gd name="connsiteY30" fmla="*/ 5982571 h 6387737"/>
                      <a:gd name="connsiteX31" fmla="*/ 0 w 5573123"/>
                      <a:gd name="connsiteY31" fmla="*/ 5480605 h 6387737"/>
                      <a:gd name="connsiteX32" fmla="*/ 0 w 5573123"/>
                      <a:gd name="connsiteY32" fmla="*/ 5090186 h 6387737"/>
                      <a:gd name="connsiteX33" fmla="*/ 0 w 5573123"/>
                      <a:gd name="connsiteY33" fmla="*/ 4532446 h 6387737"/>
                      <a:gd name="connsiteX34" fmla="*/ 0 w 5573123"/>
                      <a:gd name="connsiteY34" fmla="*/ 3918931 h 6387737"/>
                      <a:gd name="connsiteX35" fmla="*/ 0 w 5573123"/>
                      <a:gd name="connsiteY35" fmla="*/ 3528513 h 6387737"/>
                      <a:gd name="connsiteX36" fmla="*/ 0 w 5573123"/>
                      <a:gd name="connsiteY36" fmla="*/ 2970772 h 6387737"/>
                      <a:gd name="connsiteX37" fmla="*/ 0 w 5573123"/>
                      <a:gd name="connsiteY37" fmla="*/ 2357258 h 6387737"/>
                      <a:gd name="connsiteX38" fmla="*/ 0 w 5573123"/>
                      <a:gd name="connsiteY38" fmla="*/ 1855291 h 6387737"/>
                      <a:gd name="connsiteX39" fmla="*/ 0 w 5573123"/>
                      <a:gd name="connsiteY39" fmla="*/ 1464873 h 6387737"/>
                      <a:gd name="connsiteX40" fmla="*/ 0 w 5573123"/>
                      <a:gd name="connsiteY40" fmla="*/ 405166 h 63877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</a:cxnLst>
                    <a:rect l="l" t="t" r="r" b="b"/>
                    <a:pathLst>
                      <a:path w="5573123" h="6387737" fill="none" extrusionOk="0">
                        <a:moveTo>
                          <a:pt x="0" y="405166"/>
                        </a:moveTo>
                        <a:cubicBezTo>
                          <a:pt x="40470" y="143654"/>
                          <a:pt x="160388" y="-24434"/>
                          <a:pt x="405166" y="0"/>
                        </a:cubicBezTo>
                        <a:cubicBezTo>
                          <a:pt x="654667" y="-13442"/>
                          <a:pt x="769049" y="53184"/>
                          <a:pt x="952887" y="0"/>
                        </a:cubicBezTo>
                        <a:cubicBezTo>
                          <a:pt x="1136725" y="-53184"/>
                          <a:pt x="1249397" y="31278"/>
                          <a:pt x="1500608" y="0"/>
                        </a:cubicBezTo>
                        <a:cubicBezTo>
                          <a:pt x="1751819" y="-31278"/>
                          <a:pt x="1885362" y="41130"/>
                          <a:pt x="2048329" y="0"/>
                        </a:cubicBezTo>
                        <a:cubicBezTo>
                          <a:pt x="2211296" y="-41130"/>
                          <a:pt x="2508243" y="68376"/>
                          <a:pt x="2643678" y="0"/>
                        </a:cubicBezTo>
                        <a:cubicBezTo>
                          <a:pt x="2779113" y="-68376"/>
                          <a:pt x="2898665" y="51277"/>
                          <a:pt x="3096143" y="0"/>
                        </a:cubicBezTo>
                        <a:cubicBezTo>
                          <a:pt x="3293621" y="-51277"/>
                          <a:pt x="3441903" y="8712"/>
                          <a:pt x="3643864" y="0"/>
                        </a:cubicBezTo>
                        <a:cubicBezTo>
                          <a:pt x="3845825" y="-8712"/>
                          <a:pt x="3937449" y="12852"/>
                          <a:pt x="4191585" y="0"/>
                        </a:cubicBezTo>
                        <a:cubicBezTo>
                          <a:pt x="4445721" y="-12852"/>
                          <a:pt x="4896073" y="4892"/>
                          <a:pt x="5167957" y="0"/>
                        </a:cubicBezTo>
                        <a:cubicBezTo>
                          <a:pt x="5405559" y="-52905"/>
                          <a:pt x="5566339" y="213675"/>
                          <a:pt x="5573123" y="405166"/>
                        </a:cubicBezTo>
                        <a:cubicBezTo>
                          <a:pt x="5582925" y="647835"/>
                          <a:pt x="5526830" y="722182"/>
                          <a:pt x="5573123" y="1018681"/>
                        </a:cubicBezTo>
                        <a:cubicBezTo>
                          <a:pt x="5619416" y="1315181"/>
                          <a:pt x="5535950" y="1278515"/>
                          <a:pt x="5573123" y="1409099"/>
                        </a:cubicBezTo>
                        <a:cubicBezTo>
                          <a:pt x="5610296" y="1539683"/>
                          <a:pt x="5563657" y="1748676"/>
                          <a:pt x="5573123" y="1911065"/>
                        </a:cubicBezTo>
                        <a:cubicBezTo>
                          <a:pt x="5582589" y="2073454"/>
                          <a:pt x="5528659" y="2362525"/>
                          <a:pt x="5573123" y="2524580"/>
                        </a:cubicBezTo>
                        <a:cubicBezTo>
                          <a:pt x="5617587" y="2686635"/>
                          <a:pt x="5568392" y="2869933"/>
                          <a:pt x="5573123" y="3026546"/>
                        </a:cubicBezTo>
                        <a:cubicBezTo>
                          <a:pt x="5577854" y="3183159"/>
                          <a:pt x="5559800" y="3480402"/>
                          <a:pt x="5573123" y="3640061"/>
                        </a:cubicBezTo>
                        <a:cubicBezTo>
                          <a:pt x="5586446" y="3799721"/>
                          <a:pt x="5553105" y="3918524"/>
                          <a:pt x="5573123" y="4086253"/>
                        </a:cubicBezTo>
                        <a:cubicBezTo>
                          <a:pt x="5593141" y="4253982"/>
                          <a:pt x="5516800" y="4443654"/>
                          <a:pt x="5573123" y="4588220"/>
                        </a:cubicBezTo>
                        <a:cubicBezTo>
                          <a:pt x="5629446" y="4732786"/>
                          <a:pt x="5542309" y="4925938"/>
                          <a:pt x="5573123" y="5034412"/>
                        </a:cubicBezTo>
                        <a:cubicBezTo>
                          <a:pt x="5603937" y="5142886"/>
                          <a:pt x="5564635" y="5776496"/>
                          <a:pt x="5573123" y="5982571"/>
                        </a:cubicBezTo>
                        <a:cubicBezTo>
                          <a:pt x="5517677" y="6219956"/>
                          <a:pt x="5410573" y="6394331"/>
                          <a:pt x="5167957" y="6387737"/>
                        </a:cubicBezTo>
                        <a:cubicBezTo>
                          <a:pt x="5016685" y="6451922"/>
                          <a:pt x="4721738" y="6370884"/>
                          <a:pt x="4572608" y="6387737"/>
                        </a:cubicBezTo>
                        <a:cubicBezTo>
                          <a:pt x="4423478" y="6404590"/>
                          <a:pt x="4291599" y="6345821"/>
                          <a:pt x="4120143" y="6387737"/>
                        </a:cubicBezTo>
                        <a:cubicBezTo>
                          <a:pt x="3948687" y="6429653"/>
                          <a:pt x="3827230" y="6360739"/>
                          <a:pt x="3572422" y="6387737"/>
                        </a:cubicBezTo>
                        <a:cubicBezTo>
                          <a:pt x="3317614" y="6414735"/>
                          <a:pt x="3219448" y="6380949"/>
                          <a:pt x="2929445" y="6387737"/>
                        </a:cubicBezTo>
                        <a:cubicBezTo>
                          <a:pt x="2639442" y="6394525"/>
                          <a:pt x="2643693" y="6328107"/>
                          <a:pt x="2429352" y="6387737"/>
                        </a:cubicBezTo>
                        <a:cubicBezTo>
                          <a:pt x="2215011" y="6447367"/>
                          <a:pt x="2189102" y="6334872"/>
                          <a:pt x="1976887" y="6387737"/>
                        </a:cubicBezTo>
                        <a:cubicBezTo>
                          <a:pt x="1764672" y="6440602"/>
                          <a:pt x="1690600" y="6358462"/>
                          <a:pt x="1429166" y="6387737"/>
                        </a:cubicBezTo>
                        <a:cubicBezTo>
                          <a:pt x="1167732" y="6417012"/>
                          <a:pt x="857247" y="6351259"/>
                          <a:pt x="405166" y="6387737"/>
                        </a:cubicBezTo>
                        <a:cubicBezTo>
                          <a:pt x="181629" y="6363323"/>
                          <a:pt x="20811" y="6238820"/>
                          <a:pt x="0" y="5982571"/>
                        </a:cubicBezTo>
                        <a:cubicBezTo>
                          <a:pt x="-32738" y="5739911"/>
                          <a:pt x="17197" y="5683545"/>
                          <a:pt x="0" y="5480605"/>
                        </a:cubicBezTo>
                        <a:cubicBezTo>
                          <a:pt x="-17197" y="5277665"/>
                          <a:pt x="3297" y="5275467"/>
                          <a:pt x="0" y="5090186"/>
                        </a:cubicBezTo>
                        <a:cubicBezTo>
                          <a:pt x="-3297" y="4904905"/>
                          <a:pt x="18498" y="4766091"/>
                          <a:pt x="0" y="4532446"/>
                        </a:cubicBezTo>
                        <a:cubicBezTo>
                          <a:pt x="-18498" y="4298801"/>
                          <a:pt x="71380" y="4216896"/>
                          <a:pt x="0" y="3918931"/>
                        </a:cubicBezTo>
                        <a:cubicBezTo>
                          <a:pt x="-71380" y="3620966"/>
                          <a:pt x="5348" y="3712547"/>
                          <a:pt x="0" y="3528513"/>
                        </a:cubicBezTo>
                        <a:cubicBezTo>
                          <a:pt x="-5348" y="3344479"/>
                          <a:pt x="19367" y="3243728"/>
                          <a:pt x="0" y="2970772"/>
                        </a:cubicBezTo>
                        <a:cubicBezTo>
                          <a:pt x="-19367" y="2697816"/>
                          <a:pt x="23491" y="2629289"/>
                          <a:pt x="0" y="2357258"/>
                        </a:cubicBezTo>
                        <a:cubicBezTo>
                          <a:pt x="-23491" y="2085227"/>
                          <a:pt x="26635" y="2051550"/>
                          <a:pt x="0" y="1855291"/>
                        </a:cubicBezTo>
                        <a:cubicBezTo>
                          <a:pt x="-26635" y="1659032"/>
                          <a:pt x="35225" y="1626601"/>
                          <a:pt x="0" y="1464873"/>
                        </a:cubicBezTo>
                        <a:cubicBezTo>
                          <a:pt x="-35225" y="1303145"/>
                          <a:pt x="6974" y="750218"/>
                          <a:pt x="0" y="405166"/>
                        </a:cubicBezTo>
                        <a:close/>
                      </a:path>
                      <a:path w="5573123" h="6387737" stroke="0" extrusionOk="0">
                        <a:moveTo>
                          <a:pt x="0" y="405166"/>
                        </a:moveTo>
                        <a:cubicBezTo>
                          <a:pt x="2507" y="150170"/>
                          <a:pt x="184742" y="-33179"/>
                          <a:pt x="405166" y="0"/>
                        </a:cubicBezTo>
                        <a:cubicBezTo>
                          <a:pt x="656165" y="-48990"/>
                          <a:pt x="794453" y="80188"/>
                          <a:pt x="1095771" y="0"/>
                        </a:cubicBezTo>
                        <a:cubicBezTo>
                          <a:pt x="1397090" y="-80188"/>
                          <a:pt x="1424883" y="16084"/>
                          <a:pt x="1595864" y="0"/>
                        </a:cubicBezTo>
                        <a:cubicBezTo>
                          <a:pt x="1766845" y="-16084"/>
                          <a:pt x="1934603" y="69973"/>
                          <a:pt x="2238841" y="0"/>
                        </a:cubicBezTo>
                        <a:cubicBezTo>
                          <a:pt x="2543079" y="-69973"/>
                          <a:pt x="2591935" y="61756"/>
                          <a:pt x="2881817" y="0"/>
                        </a:cubicBezTo>
                        <a:cubicBezTo>
                          <a:pt x="3171699" y="-61756"/>
                          <a:pt x="3279995" y="69420"/>
                          <a:pt x="3524794" y="0"/>
                        </a:cubicBezTo>
                        <a:cubicBezTo>
                          <a:pt x="3769593" y="-69420"/>
                          <a:pt x="3803494" y="42722"/>
                          <a:pt x="4024887" y="0"/>
                        </a:cubicBezTo>
                        <a:cubicBezTo>
                          <a:pt x="4246280" y="-42722"/>
                          <a:pt x="4410980" y="3293"/>
                          <a:pt x="4572608" y="0"/>
                        </a:cubicBezTo>
                        <a:cubicBezTo>
                          <a:pt x="4734236" y="-3293"/>
                          <a:pt x="4891333" y="47415"/>
                          <a:pt x="5167957" y="0"/>
                        </a:cubicBezTo>
                        <a:cubicBezTo>
                          <a:pt x="5386835" y="35703"/>
                          <a:pt x="5568030" y="180437"/>
                          <a:pt x="5573123" y="405166"/>
                        </a:cubicBezTo>
                        <a:cubicBezTo>
                          <a:pt x="5576396" y="542724"/>
                          <a:pt x="5543308" y="678992"/>
                          <a:pt x="5573123" y="907132"/>
                        </a:cubicBezTo>
                        <a:cubicBezTo>
                          <a:pt x="5602938" y="1135272"/>
                          <a:pt x="5555268" y="1348706"/>
                          <a:pt x="5573123" y="1464873"/>
                        </a:cubicBezTo>
                        <a:cubicBezTo>
                          <a:pt x="5590978" y="1581040"/>
                          <a:pt x="5533671" y="1812031"/>
                          <a:pt x="5573123" y="1911065"/>
                        </a:cubicBezTo>
                        <a:cubicBezTo>
                          <a:pt x="5612575" y="2010099"/>
                          <a:pt x="5525425" y="2176848"/>
                          <a:pt x="5573123" y="2357258"/>
                        </a:cubicBezTo>
                        <a:cubicBezTo>
                          <a:pt x="5620821" y="2537668"/>
                          <a:pt x="5521864" y="2659397"/>
                          <a:pt x="5573123" y="2803450"/>
                        </a:cubicBezTo>
                        <a:cubicBezTo>
                          <a:pt x="5624382" y="2947503"/>
                          <a:pt x="5551160" y="3139765"/>
                          <a:pt x="5573123" y="3472739"/>
                        </a:cubicBezTo>
                        <a:cubicBezTo>
                          <a:pt x="5595086" y="3805713"/>
                          <a:pt x="5542831" y="3905869"/>
                          <a:pt x="5573123" y="4086253"/>
                        </a:cubicBezTo>
                        <a:cubicBezTo>
                          <a:pt x="5603415" y="4266637"/>
                          <a:pt x="5548027" y="4404555"/>
                          <a:pt x="5573123" y="4643994"/>
                        </a:cubicBezTo>
                        <a:cubicBezTo>
                          <a:pt x="5598219" y="4883433"/>
                          <a:pt x="5542284" y="4895863"/>
                          <a:pt x="5573123" y="5090186"/>
                        </a:cubicBezTo>
                        <a:cubicBezTo>
                          <a:pt x="5603962" y="5284509"/>
                          <a:pt x="5470384" y="5772091"/>
                          <a:pt x="5573123" y="5982571"/>
                        </a:cubicBezTo>
                        <a:cubicBezTo>
                          <a:pt x="5543481" y="6222295"/>
                          <a:pt x="5434901" y="6358259"/>
                          <a:pt x="5167957" y="6387737"/>
                        </a:cubicBezTo>
                        <a:cubicBezTo>
                          <a:pt x="4960335" y="6408277"/>
                          <a:pt x="4866645" y="6370643"/>
                          <a:pt x="4620236" y="6387737"/>
                        </a:cubicBezTo>
                        <a:cubicBezTo>
                          <a:pt x="4373827" y="6404831"/>
                          <a:pt x="4244382" y="6381179"/>
                          <a:pt x="3977259" y="6387737"/>
                        </a:cubicBezTo>
                        <a:cubicBezTo>
                          <a:pt x="3710136" y="6394295"/>
                          <a:pt x="3458719" y="6358258"/>
                          <a:pt x="3286655" y="6387737"/>
                        </a:cubicBezTo>
                        <a:cubicBezTo>
                          <a:pt x="3114591" y="6417216"/>
                          <a:pt x="2800602" y="6357771"/>
                          <a:pt x="2643678" y="6387737"/>
                        </a:cubicBezTo>
                        <a:cubicBezTo>
                          <a:pt x="2486754" y="6417703"/>
                          <a:pt x="2312299" y="6349119"/>
                          <a:pt x="2143585" y="6387737"/>
                        </a:cubicBezTo>
                        <a:cubicBezTo>
                          <a:pt x="1974871" y="6426355"/>
                          <a:pt x="1784262" y="6326318"/>
                          <a:pt x="1452980" y="6387737"/>
                        </a:cubicBezTo>
                        <a:cubicBezTo>
                          <a:pt x="1121699" y="6449156"/>
                          <a:pt x="759278" y="6342832"/>
                          <a:pt x="405166" y="6387737"/>
                        </a:cubicBezTo>
                        <a:cubicBezTo>
                          <a:pt x="136122" y="6425111"/>
                          <a:pt x="-46918" y="6231921"/>
                          <a:pt x="0" y="5982571"/>
                        </a:cubicBezTo>
                        <a:cubicBezTo>
                          <a:pt x="-35983" y="5854925"/>
                          <a:pt x="1316" y="5697598"/>
                          <a:pt x="0" y="5592153"/>
                        </a:cubicBezTo>
                        <a:cubicBezTo>
                          <a:pt x="-1316" y="5486708"/>
                          <a:pt x="69086" y="5153941"/>
                          <a:pt x="0" y="4922864"/>
                        </a:cubicBezTo>
                        <a:cubicBezTo>
                          <a:pt x="-69086" y="4691787"/>
                          <a:pt x="2265" y="4495115"/>
                          <a:pt x="0" y="4253575"/>
                        </a:cubicBezTo>
                        <a:cubicBezTo>
                          <a:pt x="-2265" y="4012035"/>
                          <a:pt x="42532" y="3887966"/>
                          <a:pt x="0" y="3584287"/>
                        </a:cubicBezTo>
                        <a:cubicBezTo>
                          <a:pt x="-42532" y="3280608"/>
                          <a:pt x="25998" y="3368640"/>
                          <a:pt x="0" y="3193869"/>
                        </a:cubicBezTo>
                        <a:cubicBezTo>
                          <a:pt x="-25998" y="3019098"/>
                          <a:pt x="6471" y="2868997"/>
                          <a:pt x="0" y="2636128"/>
                        </a:cubicBezTo>
                        <a:cubicBezTo>
                          <a:pt x="-6471" y="2403259"/>
                          <a:pt x="46998" y="2400095"/>
                          <a:pt x="0" y="2189936"/>
                        </a:cubicBezTo>
                        <a:cubicBezTo>
                          <a:pt x="-46998" y="1979777"/>
                          <a:pt x="35235" y="1904970"/>
                          <a:pt x="0" y="1632195"/>
                        </a:cubicBezTo>
                        <a:cubicBezTo>
                          <a:pt x="-35235" y="1359420"/>
                          <a:pt x="1301" y="1220418"/>
                          <a:pt x="0" y="962907"/>
                        </a:cubicBezTo>
                        <a:cubicBezTo>
                          <a:pt x="-1301" y="705396"/>
                          <a:pt x="34243" y="614445"/>
                          <a:pt x="0" y="405166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EAF94A-1E4A-AE06-F791-F8B09CD92266}"/>
              </a:ext>
            </a:extLst>
          </p:cNvPr>
          <p:cNvSpPr txBox="1"/>
          <p:nvPr/>
        </p:nvSpPr>
        <p:spPr>
          <a:xfrm>
            <a:off x="7379783" y="-13058"/>
            <a:ext cx="3648891" cy="38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Assay Object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CB69D38-3A1D-1B9E-B480-5AAC709F6844}"/>
              </a:ext>
            </a:extLst>
          </p:cNvPr>
          <p:cNvCxnSpPr>
            <a:cxnSpLocks/>
          </p:cNvCxnSpPr>
          <p:nvPr/>
        </p:nvCxnSpPr>
        <p:spPr>
          <a:xfrm>
            <a:off x="6417668" y="115521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3593B11-A144-B7D9-8972-ED70E09D647F}"/>
              </a:ext>
            </a:extLst>
          </p:cNvPr>
          <p:cNvCxnSpPr>
            <a:cxnSpLocks/>
          </p:cNvCxnSpPr>
          <p:nvPr/>
        </p:nvCxnSpPr>
        <p:spPr>
          <a:xfrm>
            <a:off x="6417668" y="195378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48286D5-5B3C-7FA8-B3AB-4BC115C30236}"/>
              </a:ext>
            </a:extLst>
          </p:cNvPr>
          <p:cNvCxnSpPr>
            <a:cxnSpLocks/>
          </p:cNvCxnSpPr>
          <p:nvPr/>
        </p:nvCxnSpPr>
        <p:spPr>
          <a:xfrm>
            <a:off x="6417668" y="2762293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6FACC90-F79A-A674-8A32-5CD37C9DD0A1}"/>
              </a:ext>
            </a:extLst>
          </p:cNvPr>
          <p:cNvCxnSpPr>
            <a:cxnSpLocks/>
          </p:cNvCxnSpPr>
          <p:nvPr/>
        </p:nvCxnSpPr>
        <p:spPr>
          <a:xfrm>
            <a:off x="6417668" y="354098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A972DD-88F6-0B0B-1AB2-9D86C7A81288}"/>
              </a:ext>
            </a:extLst>
          </p:cNvPr>
          <p:cNvCxnSpPr>
            <a:cxnSpLocks/>
          </p:cNvCxnSpPr>
          <p:nvPr/>
        </p:nvCxnSpPr>
        <p:spPr>
          <a:xfrm>
            <a:off x="6417668" y="4349498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D144BC5-9646-7BA7-B7D6-0737E8D14F18}"/>
              </a:ext>
            </a:extLst>
          </p:cNvPr>
          <p:cNvCxnSpPr>
            <a:cxnSpLocks/>
          </p:cNvCxnSpPr>
          <p:nvPr/>
        </p:nvCxnSpPr>
        <p:spPr>
          <a:xfrm>
            <a:off x="6417668" y="5158009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3E072DF-23E7-AC1A-AD1B-53C953F7E0B6}"/>
              </a:ext>
            </a:extLst>
          </p:cNvPr>
          <p:cNvCxnSpPr>
            <a:cxnSpLocks/>
          </p:cNvCxnSpPr>
          <p:nvPr/>
        </p:nvCxnSpPr>
        <p:spPr>
          <a:xfrm>
            <a:off x="6417668" y="594663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4D5E1F5D-50B5-77B0-C98C-1FA17A1F7E04}"/>
              </a:ext>
            </a:extLst>
          </p:cNvPr>
          <p:cNvGraphicFramePr>
            <a:graphicFrameLocks noGrp="1"/>
          </p:cNvGraphicFramePr>
          <p:nvPr/>
        </p:nvGraphicFramePr>
        <p:xfrm>
          <a:off x="6613615" y="370118"/>
          <a:ext cx="5573122" cy="638773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18779">
                  <a:extLst>
                    <a:ext uri="{9D8B030D-6E8A-4147-A177-3AD203B41FA5}">
                      <a16:colId xmlns:a16="http://schemas.microsoft.com/office/drawing/2014/main" val="3611828825"/>
                    </a:ext>
                  </a:extLst>
                </a:gridCol>
                <a:gridCol w="3554343">
                  <a:extLst>
                    <a:ext uri="{9D8B030D-6E8A-4147-A177-3AD203B41FA5}">
                      <a16:colId xmlns:a16="http://schemas.microsoft.com/office/drawing/2014/main" val="3500300849"/>
                    </a:ext>
                  </a:extLst>
                </a:gridCol>
              </a:tblGrid>
              <a:tr h="8098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@counts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Raw counts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217793301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@data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Normalized expression data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385534447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@scale.data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Scaled expression data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769360623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@key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Assay key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786236640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@assay.orig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Original assay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1819688477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@var.features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Variable features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686361081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@meta.features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Feature-level metadata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488674526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@misc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Utility slot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626401062"/>
                  </a:ext>
                </a:extLst>
              </a:tr>
            </a:tbl>
          </a:graphicData>
        </a:graphic>
      </p:graphicFrame>
      <p:pic>
        <p:nvPicPr>
          <p:cNvPr id="42" name="Picture 41">
            <a:extLst>
              <a:ext uri="{FF2B5EF4-FFF2-40B4-BE49-F238E27FC236}">
                <a16:creationId xmlns:a16="http://schemas.microsoft.com/office/drawing/2014/main" id="{B80E3F66-0E57-8E04-1972-AF44095CB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429539"/>
            <a:ext cx="1042974" cy="1226125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FD14FFF-2944-274C-B2B5-8EBD87493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9624" y="429539"/>
            <a:ext cx="1042974" cy="1226125"/>
          </a:xfrm>
          <a:prstGeom prst="rect">
            <a:avLst/>
          </a:prstGeom>
        </p:spPr>
      </p:pic>
      <p:sp>
        <p:nvSpPr>
          <p:cNvPr id="31" name="Arrow: Right 30">
            <a:extLst>
              <a:ext uri="{FF2B5EF4-FFF2-40B4-BE49-F238E27FC236}">
                <a16:creationId xmlns:a16="http://schemas.microsoft.com/office/drawing/2014/main" id="{F9C03BC9-F247-6DE9-D70F-8D7C80AE2612}"/>
              </a:ext>
            </a:extLst>
          </p:cNvPr>
          <p:cNvSpPr/>
          <p:nvPr/>
        </p:nvSpPr>
        <p:spPr>
          <a:xfrm>
            <a:off x="5280025" y="931484"/>
            <a:ext cx="941698" cy="3048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454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2EA2EC-99F1-28F9-CC5E-C5B47830D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871" y="1711528"/>
            <a:ext cx="2941817" cy="35479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91BC9E5-6DB0-402F-5E9F-5D43846FD3E8}"/>
              </a:ext>
            </a:extLst>
          </p:cNvPr>
          <p:cNvSpPr txBox="1"/>
          <p:nvPr/>
        </p:nvSpPr>
        <p:spPr>
          <a:xfrm>
            <a:off x="3610689" y="207934"/>
            <a:ext cx="5244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sobj</a:t>
            </a:r>
            <a:r>
              <a:rPr lang="en-US" sz="2400" dirty="0" err="1">
                <a:solidFill>
                  <a:srgbClr val="FF0000"/>
                </a:solidFill>
              </a:rPr>
              <a:t>@assays</a:t>
            </a:r>
            <a:r>
              <a:rPr lang="en-US" sz="2400" dirty="0" err="1">
                <a:highlight>
                  <a:srgbClr val="FFFF00"/>
                </a:highlight>
              </a:rPr>
              <a:t>$RNA</a:t>
            </a:r>
            <a:r>
              <a:rPr lang="en-US" sz="24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@counts</a:t>
            </a:r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Arrow: Curved Down 17">
            <a:extLst>
              <a:ext uri="{FF2B5EF4-FFF2-40B4-BE49-F238E27FC236}">
                <a16:creationId xmlns:a16="http://schemas.microsoft.com/office/drawing/2014/main" id="{186B6050-D3A9-61E7-B6A9-9434D7197107}"/>
              </a:ext>
            </a:extLst>
          </p:cNvPr>
          <p:cNvSpPr/>
          <p:nvPr/>
        </p:nvSpPr>
        <p:spPr>
          <a:xfrm>
            <a:off x="2864757" y="1084686"/>
            <a:ext cx="5346182" cy="998648"/>
          </a:xfrm>
          <a:prstGeom prst="curved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6E2C718-EEC8-E8EB-A108-6A8855DCD35C}"/>
              </a:ext>
            </a:extLst>
          </p:cNvPr>
          <p:cNvSpPr/>
          <p:nvPr/>
        </p:nvSpPr>
        <p:spPr>
          <a:xfrm>
            <a:off x="2694896" y="2164928"/>
            <a:ext cx="585788" cy="225315"/>
          </a:xfrm>
          <a:prstGeom prst="round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B24888-56A3-4755-CB7E-733C4FB108B7}"/>
              </a:ext>
            </a:extLst>
          </p:cNvPr>
          <p:cNvSpPr txBox="1"/>
          <p:nvPr/>
        </p:nvSpPr>
        <p:spPr>
          <a:xfrm>
            <a:off x="7456714" y="2085939"/>
            <a:ext cx="1091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“RNA”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AC1D245-654E-D9B1-837E-1AC936FF7294}"/>
              </a:ext>
            </a:extLst>
          </p:cNvPr>
          <p:cNvSpPr txBox="1"/>
          <p:nvPr/>
        </p:nvSpPr>
        <p:spPr>
          <a:xfrm>
            <a:off x="3572717" y="1412710"/>
            <a:ext cx="1147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sobj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”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7D1D0B-A529-1410-C059-3D13EE978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828" y="2438844"/>
            <a:ext cx="3017981" cy="3547952"/>
          </a:xfrm>
          <a:prstGeom prst="rect">
            <a:avLst/>
          </a:prstGeom>
        </p:spPr>
      </p:pic>
      <p:sp>
        <p:nvSpPr>
          <p:cNvPr id="68" name="Arrow: Down 67">
            <a:extLst>
              <a:ext uri="{FF2B5EF4-FFF2-40B4-BE49-F238E27FC236}">
                <a16:creationId xmlns:a16="http://schemas.microsoft.com/office/drawing/2014/main" id="{EF608ED7-CEFA-6030-E958-0E23C4DA928F}"/>
              </a:ext>
            </a:extLst>
          </p:cNvPr>
          <p:cNvSpPr/>
          <p:nvPr/>
        </p:nvSpPr>
        <p:spPr>
          <a:xfrm rot="3739268">
            <a:off x="7221757" y="2232769"/>
            <a:ext cx="210154" cy="681156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85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009F-508D-462C-9979-8DE08237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F7BF-6FBB-72B6-1B28-FF8E03814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1344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009F-508D-462C-9979-8DE08237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F7BF-6FBB-72B6-1B28-FF8E03814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7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340AE8-0A9C-6D7D-281C-83656CEB6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8192" y="1550817"/>
            <a:ext cx="9575617" cy="45127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4E1FC-6A15-B7F8-33DD-01F542BB7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Cell Anatomy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D64D81-D2A6-810A-62C8-6DC35F0919D0}"/>
              </a:ext>
            </a:extLst>
          </p:cNvPr>
          <p:cNvSpPr txBox="1"/>
          <p:nvPr/>
        </p:nvSpPr>
        <p:spPr>
          <a:xfrm>
            <a:off x="838200" y="5476875"/>
            <a:ext cx="1609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“Layers”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23E355D-C170-1C8D-6988-9C839FB27D48}"/>
              </a:ext>
            </a:extLst>
          </p:cNvPr>
          <p:cNvCxnSpPr>
            <a:cxnSpLocks/>
          </p:cNvCxnSpPr>
          <p:nvPr/>
        </p:nvCxnSpPr>
        <p:spPr>
          <a:xfrm flipV="1">
            <a:off x="1819275" y="3581400"/>
            <a:ext cx="2428875" cy="189547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6291ACE-D904-3583-73FD-4C8240EDC402}"/>
              </a:ext>
            </a:extLst>
          </p:cNvPr>
          <p:cNvCxnSpPr>
            <a:cxnSpLocks/>
          </p:cNvCxnSpPr>
          <p:nvPr/>
        </p:nvCxnSpPr>
        <p:spPr>
          <a:xfrm flipV="1">
            <a:off x="1819275" y="3648075"/>
            <a:ext cx="5330733" cy="182880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0547704-37DB-9376-50C2-84A0E2D50B5E}"/>
              </a:ext>
            </a:extLst>
          </p:cNvPr>
          <p:cNvSpPr txBox="1"/>
          <p:nvPr/>
        </p:nvSpPr>
        <p:spPr>
          <a:xfrm>
            <a:off x="10039351" y="5292208"/>
            <a:ext cx="1943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</a:rPr>
              <a:t>“Dimensional Reductions”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9FCE024-8214-769A-2ACD-6BEBDD5503F7}"/>
              </a:ext>
            </a:extLst>
          </p:cNvPr>
          <p:cNvCxnSpPr>
            <a:cxnSpLocks/>
          </p:cNvCxnSpPr>
          <p:nvPr/>
        </p:nvCxnSpPr>
        <p:spPr>
          <a:xfrm flipH="1" flipV="1">
            <a:off x="9810750" y="3648075"/>
            <a:ext cx="952500" cy="165910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6177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009F-508D-462C-9979-8DE08237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F7BF-6FBB-72B6-1B28-FF8E03814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451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009F-508D-462C-9979-8DE08237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F7BF-6FBB-72B6-1B28-FF8E03814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54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009F-508D-462C-9979-8DE08237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F7BF-6FBB-72B6-1B28-FF8E03814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322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234E021-4522-5D70-BDB2-2F00A8105773}"/>
              </a:ext>
            </a:extLst>
          </p:cNvPr>
          <p:cNvSpPr/>
          <p:nvPr/>
        </p:nvSpPr>
        <p:spPr>
          <a:xfrm>
            <a:off x="78377" y="370114"/>
            <a:ext cx="5573123" cy="6387737"/>
          </a:xfrm>
          <a:prstGeom prst="roundRect">
            <a:avLst>
              <a:gd name="adj" fmla="val 727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4F0ECE-5CC7-AC1E-9EFB-F9F6BFB36163}"/>
              </a:ext>
            </a:extLst>
          </p:cNvPr>
          <p:cNvSpPr txBox="1"/>
          <p:nvPr/>
        </p:nvSpPr>
        <p:spPr>
          <a:xfrm>
            <a:off x="1040492" y="0"/>
            <a:ext cx="3648891" cy="38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Assay Object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134FA9-5B13-4E31-A536-6004A9FBC99C}"/>
              </a:ext>
            </a:extLst>
          </p:cNvPr>
          <p:cNvCxnSpPr>
            <a:cxnSpLocks/>
          </p:cNvCxnSpPr>
          <p:nvPr/>
        </p:nvCxnSpPr>
        <p:spPr>
          <a:xfrm>
            <a:off x="78377" y="1168268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1D8D1DE-F89E-351C-B5B6-51CA6DB727A0}"/>
              </a:ext>
            </a:extLst>
          </p:cNvPr>
          <p:cNvCxnSpPr>
            <a:cxnSpLocks/>
          </p:cNvCxnSpPr>
          <p:nvPr/>
        </p:nvCxnSpPr>
        <p:spPr>
          <a:xfrm>
            <a:off x="78377" y="196684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6C03B5C-9E60-DF63-53D3-50E53708B945}"/>
              </a:ext>
            </a:extLst>
          </p:cNvPr>
          <p:cNvCxnSpPr>
            <a:cxnSpLocks/>
          </p:cNvCxnSpPr>
          <p:nvPr/>
        </p:nvCxnSpPr>
        <p:spPr>
          <a:xfrm>
            <a:off x="78377" y="2775351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A942D21-3B25-C692-9D87-06C41E4D5D30}"/>
              </a:ext>
            </a:extLst>
          </p:cNvPr>
          <p:cNvCxnSpPr>
            <a:cxnSpLocks/>
          </p:cNvCxnSpPr>
          <p:nvPr/>
        </p:nvCxnSpPr>
        <p:spPr>
          <a:xfrm>
            <a:off x="78377" y="355404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0E26EC3-048F-331A-10EA-910DA0376071}"/>
              </a:ext>
            </a:extLst>
          </p:cNvPr>
          <p:cNvCxnSpPr>
            <a:cxnSpLocks/>
          </p:cNvCxnSpPr>
          <p:nvPr/>
        </p:nvCxnSpPr>
        <p:spPr>
          <a:xfrm>
            <a:off x="78377" y="436255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DDBFB8-79B5-86A9-B7DF-BD61DC98BE80}"/>
              </a:ext>
            </a:extLst>
          </p:cNvPr>
          <p:cNvCxnSpPr>
            <a:cxnSpLocks/>
          </p:cNvCxnSpPr>
          <p:nvPr/>
        </p:nvCxnSpPr>
        <p:spPr>
          <a:xfrm>
            <a:off x="78377" y="517106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F9CB420-32B5-E265-CCAA-6EFA20DBF4CE}"/>
              </a:ext>
            </a:extLst>
          </p:cNvPr>
          <p:cNvCxnSpPr>
            <a:cxnSpLocks/>
          </p:cNvCxnSpPr>
          <p:nvPr/>
        </p:nvCxnSpPr>
        <p:spPr>
          <a:xfrm>
            <a:off x="78377" y="5959693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2B64EB1-2155-3D26-443B-82EE31425F33}"/>
              </a:ext>
            </a:extLst>
          </p:cNvPr>
          <p:cNvSpPr txBox="1"/>
          <p:nvPr/>
        </p:nvSpPr>
        <p:spPr>
          <a:xfrm>
            <a:off x="6043393" y="1306228"/>
            <a:ext cx="5684781" cy="4541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Assay &lt;-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setClass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Class = 'Assay',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slots = c(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counts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AnyMatrix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data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AnyMatrix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scale.data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'matrix',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key = 'character',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assay.orig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OptionalCharacter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var.features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'vector',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meta.features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data.frame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misc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OptionalList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)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5F799B9-958B-8B55-D345-309C774BD3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602"/>
              </p:ext>
            </p:extLst>
          </p:nvPr>
        </p:nvGraphicFramePr>
        <p:xfrm>
          <a:off x="274324" y="383176"/>
          <a:ext cx="5573122" cy="638773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18779">
                  <a:extLst>
                    <a:ext uri="{9D8B030D-6E8A-4147-A177-3AD203B41FA5}">
                      <a16:colId xmlns:a16="http://schemas.microsoft.com/office/drawing/2014/main" val="3611828825"/>
                    </a:ext>
                  </a:extLst>
                </a:gridCol>
                <a:gridCol w="3554343">
                  <a:extLst>
                    <a:ext uri="{9D8B030D-6E8A-4147-A177-3AD203B41FA5}">
                      <a16:colId xmlns:a16="http://schemas.microsoft.com/office/drawing/2014/main" val="3500300849"/>
                    </a:ext>
                  </a:extLst>
                </a:gridCol>
              </a:tblGrid>
              <a:tr h="8098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@counts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Raw counts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217793301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@data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Normalized expression data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385534447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@scale.data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Scaled expression data</a:t>
                      </a:r>
                      <a:endParaRPr lang="en-US" sz="1800" b="0" i="0" u="none" strike="noStrike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769360623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@key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Assay key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3786236640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@assay.orig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Original assay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1819688477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@var.features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Variable features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686361081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>
                          <a:solidFill>
                            <a:srgbClr val="FF0000"/>
                          </a:solidFill>
                          <a:effectLst/>
                        </a:rPr>
                        <a:t>@meta.features</a:t>
                      </a:r>
                      <a:endParaRPr lang="en-US" sz="20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Feature-level metadata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488674526"/>
                  </a:ext>
                </a:extLst>
              </a:tr>
              <a:tr h="79683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@misc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Utility slot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82" marR="6782" marT="6782" marB="0" anchor="ctr"/>
                </a:tc>
                <a:extLst>
                  <a:ext uri="{0D108BD9-81ED-4DB2-BD59-A6C34878D82A}">
                    <a16:rowId xmlns:a16="http://schemas.microsoft.com/office/drawing/2014/main" val="26264010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22519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234E021-4522-5D70-BDB2-2F00A8105773}"/>
              </a:ext>
            </a:extLst>
          </p:cNvPr>
          <p:cNvSpPr/>
          <p:nvPr/>
        </p:nvSpPr>
        <p:spPr>
          <a:xfrm>
            <a:off x="78377" y="370114"/>
            <a:ext cx="5573123" cy="6387737"/>
          </a:xfrm>
          <a:prstGeom prst="roundRect">
            <a:avLst>
              <a:gd name="adj" fmla="val 727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4F0ECE-5CC7-AC1E-9EFB-F9F6BFB36163}"/>
              </a:ext>
            </a:extLst>
          </p:cNvPr>
          <p:cNvSpPr txBox="1"/>
          <p:nvPr/>
        </p:nvSpPr>
        <p:spPr>
          <a:xfrm>
            <a:off x="1040492" y="0"/>
            <a:ext cx="3648891" cy="38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Seurat Object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134FA9-5B13-4E31-A536-6004A9FBC99C}"/>
              </a:ext>
            </a:extLst>
          </p:cNvPr>
          <p:cNvCxnSpPr>
            <a:cxnSpLocks/>
          </p:cNvCxnSpPr>
          <p:nvPr/>
        </p:nvCxnSpPr>
        <p:spPr>
          <a:xfrm>
            <a:off x="78377" y="822962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7D3C6D6-B868-E8BA-B88B-DA07B68B9CBA}"/>
              </a:ext>
            </a:extLst>
          </p:cNvPr>
          <p:cNvCxnSpPr>
            <a:cxnSpLocks/>
          </p:cNvCxnSpPr>
          <p:nvPr/>
        </p:nvCxnSpPr>
        <p:spPr>
          <a:xfrm>
            <a:off x="78377" y="1322121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21C1424-5B04-ADD3-D320-155B17612B4F}"/>
              </a:ext>
            </a:extLst>
          </p:cNvPr>
          <p:cNvCxnSpPr>
            <a:cxnSpLocks/>
          </p:cNvCxnSpPr>
          <p:nvPr/>
        </p:nvCxnSpPr>
        <p:spPr>
          <a:xfrm>
            <a:off x="78377" y="1821280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AED9E6E-4030-C714-3AF7-CD69506169C1}"/>
              </a:ext>
            </a:extLst>
          </p:cNvPr>
          <p:cNvCxnSpPr>
            <a:cxnSpLocks/>
          </p:cNvCxnSpPr>
          <p:nvPr/>
        </p:nvCxnSpPr>
        <p:spPr>
          <a:xfrm>
            <a:off x="78377" y="2320439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1D8D1DE-F89E-351C-B5B6-51CA6DB727A0}"/>
              </a:ext>
            </a:extLst>
          </p:cNvPr>
          <p:cNvCxnSpPr>
            <a:cxnSpLocks/>
          </p:cNvCxnSpPr>
          <p:nvPr/>
        </p:nvCxnSpPr>
        <p:spPr>
          <a:xfrm>
            <a:off x="78377" y="2810889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6C03B5C-9E60-DF63-53D3-50E53708B945}"/>
              </a:ext>
            </a:extLst>
          </p:cNvPr>
          <p:cNvCxnSpPr>
            <a:cxnSpLocks/>
          </p:cNvCxnSpPr>
          <p:nvPr/>
        </p:nvCxnSpPr>
        <p:spPr>
          <a:xfrm>
            <a:off x="78377" y="3310048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A942D21-3B25-C692-9D87-06C41E4D5D30}"/>
              </a:ext>
            </a:extLst>
          </p:cNvPr>
          <p:cNvCxnSpPr>
            <a:cxnSpLocks/>
          </p:cNvCxnSpPr>
          <p:nvPr/>
        </p:nvCxnSpPr>
        <p:spPr>
          <a:xfrm>
            <a:off x="78377" y="380920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0E26EC3-048F-331A-10EA-910DA0376071}"/>
              </a:ext>
            </a:extLst>
          </p:cNvPr>
          <p:cNvCxnSpPr>
            <a:cxnSpLocks/>
          </p:cNvCxnSpPr>
          <p:nvPr/>
        </p:nvCxnSpPr>
        <p:spPr>
          <a:xfrm>
            <a:off x="78377" y="4299657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DDBFB8-79B5-86A9-B7DF-BD61DC98BE80}"/>
              </a:ext>
            </a:extLst>
          </p:cNvPr>
          <p:cNvCxnSpPr>
            <a:cxnSpLocks/>
          </p:cNvCxnSpPr>
          <p:nvPr/>
        </p:nvCxnSpPr>
        <p:spPr>
          <a:xfrm>
            <a:off x="78377" y="479881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166495A-FAA8-B3A2-ACFD-D4257389A403}"/>
              </a:ext>
            </a:extLst>
          </p:cNvPr>
          <p:cNvCxnSpPr>
            <a:cxnSpLocks/>
          </p:cNvCxnSpPr>
          <p:nvPr/>
        </p:nvCxnSpPr>
        <p:spPr>
          <a:xfrm>
            <a:off x="78377" y="529797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ED9FAD4-4DC5-5B46-0D4E-DF368ED6B22E}"/>
              </a:ext>
            </a:extLst>
          </p:cNvPr>
          <p:cNvCxnSpPr>
            <a:cxnSpLocks/>
          </p:cNvCxnSpPr>
          <p:nvPr/>
        </p:nvCxnSpPr>
        <p:spPr>
          <a:xfrm>
            <a:off x="78377" y="5788425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F9CB420-32B5-E265-CCAA-6EFA20DBF4CE}"/>
              </a:ext>
            </a:extLst>
          </p:cNvPr>
          <p:cNvCxnSpPr>
            <a:cxnSpLocks/>
          </p:cNvCxnSpPr>
          <p:nvPr/>
        </p:nvCxnSpPr>
        <p:spPr>
          <a:xfrm>
            <a:off x="78377" y="6278876"/>
            <a:ext cx="5573123" cy="0"/>
          </a:xfrm>
          <a:prstGeom prst="line">
            <a:avLst/>
          </a:prstGeom>
          <a:ln w="28575"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37D82702-9E6F-6EC5-EA10-0DD3D9ED26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757054"/>
              </p:ext>
            </p:extLst>
          </p:nvPr>
        </p:nvGraphicFramePr>
        <p:xfrm>
          <a:off x="277172" y="343419"/>
          <a:ext cx="5463793" cy="643431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829924">
                  <a:extLst>
                    <a:ext uri="{9D8B030D-6E8A-4147-A177-3AD203B41FA5}">
                      <a16:colId xmlns:a16="http://schemas.microsoft.com/office/drawing/2014/main" val="3463988820"/>
                    </a:ext>
                  </a:extLst>
                </a:gridCol>
                <a:gridCol w="3633869">
                  <a:extLst>
                    <a:ext uri="{9D8B030D-6E8A-4147-A177-3AD203B41FA5}">
                      <a16:colId xmlns:a16="http://schemas.microsoft.com/office/drawing/2014/main" val="192734042"/>
                    </a:ext>
                  </a:extLst>
                </a:gridCol>
              </a:tblGrid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@assays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assays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838462836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@meta.data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 err="1">
                          <a:solidFill>
                            <a:schemeClr val="accent4"/>
                          </a:solidFill>
                          <a:effectLst/>
                        </a:rPr>
                        <a:t>Dataframe</a:t>
                      </a:r>
                      <a:r>
                        <a:rPr lang="en-US" sz="1800" b="0" u="none" strike="noStrike" dirty="0">
                          <a:solidFill>
                            <a:schemeClr val="accent4"/>
                          </a:solidFill>
                          <a:effectLst/>
                        </a:rPr>
                        <a:t>: metadata about each cell</a:t>
                      </a:r>
                      <a:endParaRPr lang="en-US" sz="1800" b="0" i="0" u="none" strike="noStrike" dirty="0">
                        <a:solidFill>
                          <a:schemeClr val="accent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280960311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@active.assay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Active, or default, assay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18703746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@active.ident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Active cluster identity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85903116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@graphs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Graph objects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918097083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@neighbors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k.param</a:t>
                      </a: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nearest neighbors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662703217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@reductions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dim. red. objects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360782591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@images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spatial image objects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441976992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@project.name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Name of the project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617717846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@misc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information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510921973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@version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Seurat Version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3632544489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@commands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commands run on this object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2725109815"/>
                  </a:ext>
                </a:extLst>
              </a:tr>
              <a:tr h="49494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@tools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sng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List</a:t>
                      </a:r>
                      <a:r>
                        <a:rPr lang="en-US" sz="1800" b="0" u="none" strike="noStrike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effectLst/>
                        </a:rPr>
                        <a:t> of miscellaneous data</a:t>
                      </a:r>
                      <a:endParaRPr lang="en-US" sz="1800" b="0" i="0" u="none" strike="noStrike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222" marR="3222" marT="3222" marB="0" anchor="ctr"/>
                </a:tc>
                <a:extLst>
                  <a:ext uri="{0D108BD9-81ED-4DB2-BD59-A6C34878D82A}">
                    <a16:rowId xmlns:a16="http://schemas.microsoft.com/office/drawing/2014/main" val="1458871042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52B64EB1-2155-3D26-443B-82EE31425F33}"/>
              </a:ext>
            </a:extLst>
          </p:cNvPr>
          <p:cNvSpPr txBox="1"/>
          <p:nvPr/>
        </p:nvSpPr>
        <p:spPr>
          <a:xfrm>
            <a:off x="6043393" y="407202"/>
            <a:ext cx="4830016" cy="5815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Seurat &lt;-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setClass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Class = 'Seurat',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slots = c(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assays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meta.data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data.frame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active.assay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'character',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active.ident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'factor',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graphs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neighbors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reductions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images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project.name = 'character',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misc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version = '</a:t>
            </a:r>
            <a:r>
              <a:rPr lang="en-US" sz="1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package_version</a:t>
            </a: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commands = 'list',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tools = 'list'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)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endParaRPr lang="en-US" sz="1800" dirty="0">
              <a:effectLst/>
              <a:latin typeface="Courier New" panose="02070309020205020404" pitchFamily="49" charset="0"/>
              <a:ea typeface="Arial" panose="020B060402020202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492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340AE8-0A9C-6D7D-281C-83656CEB6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8192" y="1550817"/>
            <a:ext cx="9575616" cy="45127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4E1FC-6A15-B7F8-33DD-01F542BB7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Cell Anatomy</a:t>
            </a:r>
          </a:p>
        </p:txBody>
      </p:sp>
    </p:spTree>
    <p:extLst>
      <p:ext uri="{BB962C8B-B14F-4D97-AF65-F5344CB8AC3E}">
        <p14:creationId xmlns:p14="http://schemas.microsoft.com/office/powerpoint/2010/main" val="757677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340AE8-0A9C-6D7D-281C-83656CEB6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7592" y="1550816"/>
            <a:ext cx="9573768" cy="46371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4E1FC-6A15-B7F8-33DD-01F542BB7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Cell Anatomy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0C8612-484A-E672-3A85-39E8F1FD7038}"/>
              </a:ext>
            </a:extLst>
          </p:cNvPr>
          <p:cNvSpPr txBox="1"/>
          <p:nvPr/>
        </p:nvSpPr>
        <p:spPr>
          <a:xfrm>
            <a:off x="838200" y="5476875"/>
            <a:ext cx="1609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“Assays”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EF3C398-458C-4BF7-1248-442DA47D3743}"/>
              </a:ext>
            </a:extLst>
          </p:cNvPr>
          <p:cNvGrpSpPr/>
          <p:nvPr/>
        </p:nvGrpSpPr>
        <p:grpSpPr>
          <a:xfrm>
            <a:off x="2038350" y="4381500"/>
            <a:ext cx="5324475" cy="1676400"/>
            <a:chOff x="2038350" y="4381500"/>
            <a:chExt cx="5324475" cy="167640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5C8B8D2-F24D-14DA-6770-BE5A951B4C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38350" y="4448175"/>
              <a:ext cx="5324475" cy="1371600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9499CCD-21DA-6F96-38CE-869134B5AB24}"/>
                </a:ext>
              </a:extLst>
            </p:cNvPr>
            <p:cNvCxnSpPr>
              <a:cxnSpLocks/>
            </p:cNvCxnSpPr>
            <p:nvPr/>
          </p:nvCxnSpPr>
          <p:spPr>
            <a:xfrm>
              <a:off x="2038350" y="5819775"/>
              <a:ext cx="2543175" cy="238125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C2DAE056-4489-C3FD-2263-4770D590A5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38350" y="4381500"/>
              <a:ext cx="2428875" cy="1438275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0DB72C0-1029-0997-F259-12F82FE9AEB2}"/>
              </a:ext>
            </a:extLst>
          </p:cNvPr>
          <p:cNvGrpSpPr/>
          <p:nvPr/>
        </p:nvGrpSpPr>
        <p:grpSpPr>
          <a:xfrm>
            <a:off x="1819275" y="3581400"/>
            <a:ext cx="5330733" cy="1895475"/>
            <a:chOff x="1819275" y="3581400"/>
            <a:chExt cx="5330733" cy="1895475"/>
          </a:xfrm>
        </p:grpSpPr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8AD78F2E-8C6C-128E-C50D-DC68E6389D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9275" y="3581400"/>
              <a:ext cx="2428875" cy="1895475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38C093AE-6A00-7177-AA44-AF791C1A35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9275" y="3648075"/>
              <a:ext cx="5330733" cy="182880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9ABD6DD-4D38-E373-0FCC-C892B63ECE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9275" y="5400675"/>
              <a:ext cx="2428875" cy="76200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7162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7A1E18E-466B-EB30-6173-8EF7A37F2C92}"/>
              </a:ext>
            </a:extLst>
          </p:cNvPr>
          <p:cNvSpPr txBox="1"/>
          <p:nvPr/>
        </p:nvSpPr>
        <p:spPr>
          <a:xfrm>
            <a:off x="1647068" y="1089152"/>
            <a:ext cx="3871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CreateSeuratObject</a:t>
            </a:r>
            <a:r>
              <a:rPr 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340AE8-0A9C-6D7D-281C-83656CEB6A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81"/>
          <a:stretch/>
        </p:blipFill>
        <p:spPr>
          <a:xfrm>
            <a:off x="1308192" y="1550817"/>
            <a:ext cx="4444908" cy="45127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4E1FC-6A15-B7F8-33DD-01F542BB7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Walkthrough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C64112-EB29-2E72-A6D0-319FC91507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693"/>
          <a:stretch/>
        </p:blipFill>
        <p:spPr>
          <a:xfrm>
            <a:off x="6327508" y="1270532"/>
            <a:ext cx="4991796" cy="18843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164BC4-F2EC-9091-E7E2-B610865EAF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02" t="71247" r="51973" b="11694"/>
          <a:stretch/>
        </p:blipFill>
        <p:spPr>
          <a:xfrm>
            <a:off x="6677024" y="2790870"/>
            <a:ext cx="2047875" cy="3640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158DD7-6DEA-ABC6-35D2-1D1CC544AC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02" t="56506" r="51973" b="28753"/>
          <a:stretch/>
        </p:blipFill>
        <p:spPr>
          <a:xfrm>
            <a:off x="6677024" y="2476312"/>
            <a:ext cx="2047875" cy="3145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0FD6BE-40C2-4443-6DFC-F709323C93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02" t="39886" r="51973" b="45373"/>
          <a:stretch/>
        </p:blipFill>
        <p:spPr>
          <a:xfrm>
            <a:off x="6677024" y="2117558"/>
            <a:ext cx="2047875" cy="31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55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0.00023 C -0.00312 -0.00879 -0.00612 -0.01782 -0.00911 -0.02639 C -0.01029 -0.02986 -0.01172 -0.03287 -0.01263 -0.03611 C -0.01484 -0.04282 -0.01601 -0.04699 -0.01888 -0.05277 C -0.03424 -0.08217 -0.02565 -0.06481 -0.03685 -0.08333 C -0.03945 -0.0875 -0.04154 -0.0919 -0.04414 -0.09583 C -0.04974 -0.10463 -0.05625 -0.11157 -0.06107 -0.12083 C -0.06497 -0.12824 -0.06823 -0.13703 -0.07266 -0.14305 L -0.08255 -0.15555 C -0.08411 -0.15764 -0.08542 -0.15972 -0.08711 -0.16111 C -0.09128 -0.16481 -0.09544 -0.16898 -0.09961 -0.17222 C -0.10143 -0.17361 -0.10325 -0.17546 -0.10495 -0.17639 C -0.10924 -0.1787 -0.11354 -0.17986 -0.11758 -0.18194 C -0.1224 -0.18449 -0.13307 -0.19051 -0.13828 -0.19166 C -0.14362 -0.19328 -0.14909 -0.19352 -0.15443 -0.19444 C -0.15924 -0.19537 -0.16406 -0.19629 -0.16875 -0.19722 C -0.18971 -0.20231 -0.17695 -0.20092 -0.19909 -0.20555 C -0.20495 -0.20694 -0.21055 -0.2074 -0.21628 -0.20833 L -0.2763 -0.20555 C -0.27943 -0.20555 -0.28242 -0.20486 -0.28529 -0.20416 C -0.29648 -0.20185 -0.29401 -0.20162 -0.30495 -0.19722 C -0.30885 -0.19583 -0.31289 -0.19514 -0.31667 -0.19305 C -0.32799 -0.1875 -0.32643 -0.18634 -0.33633 -0.17777 L -0.35599 -0.16111 C -0.3612 -0.15694 -0.36601 -0.15185 -0.37135 -0.14861 C -0.37669 -0.14537 -0.38216 -0.14259 -0.3875 -0.13889 C -0.38893 -0.13796 -0.38984 -0.13611 -0.39101 -0.13472 C -0.39518 -0.13102 -0.39961 -0.12777 -0.40365 -0.12361 C -0.41823 -0.10972 -0.40846 -0.11921 -0.41523 -0.10972 C -0.41667 -0.10787 -0.41836 -0.10625 -0.41979 -0.10416 C -0.42331 -0.09953 -0.42526 -0.09537 -0.42786 -0.08889 C -0.4345 -0.07245 -0.4263 -0.08889 -0.43411 -0.07222 C -0.4362 -0.06805 -0.43854 -0.06412 -0.44036 -0.05972 C -0.44726 -0.04444 -0.44075 -0.05555 -0.44753 -0.04166 C -0.45026 -0.03657 -0.45351 -0.03217 -0.4556 -0.02639 C -0.45651 -0.02407 -0.45755 -0.02199 -0.45833 -0.01944 C -0.45898 -0.01736 -0.4595 -0.01481 -0.46016 -0.0125 C -0.46224 -0.00625 -0.46224 -0.00671 -0.46445 -0.00277 L -0.46367 0.00139 L -0.46367 0.00162 " pathEditMode="relative" rAng="0" ptsTypes="AAAAAAAAAAAAAAAAAAAAAAAAAAAAAAAAAAAAAAA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229" y="-1034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2.22222E-6 L -6.25E-7 2.22222E-6 C -0.00039 0.00092 -0.00078 0.03611 -0.00208 0.04653 C -0.00299 0.05139 -0.00391 0.05648 -0.00508 0.06134 C -0.00833 0.07453 -0.01263 0.0868 -0.01484 0.10023 C -0.01667 0.11041 -0.01575 0.10648 -0.01667 0.12037 C -0.01784 0.13078 -0.01784 0.12963 -0.01966 0.14051 C -0.02044 0.14815 -0.0207 0.15578 -0.02161 0.16319 C -0.0224 0.1669 -0.0237 0.17037 -0.02461 0.17407 C -0.02539 0.17731 -0.02578 0.18125 -0.02669 0.18495 C -0.0276 0.18866 -0.02943 0.19259 -0.03047 0.19699 C -0.03151 0.20023 -0.03151 0.20393 -0.03242 0.20764 C -0.03411 0.21227 -0.03646 0.2162 -0.03828 0.22106 C -0.04036 0.22592 -0.04206 0.23171 -0.04414 0.23703 C -0.0556 0.26481 -0.04935 0.24838 -0.05976 0.2706 C -0.06185 0.27477 -0.06354 0.2794 -0.06562 0.28426 C -0.06654 0.28657 -0.06745 0.28842 -0.06849 0.29074 C -0.07005 0.29398 -0.07187 0.29676 -0.07331 0.3 C -0.07448 0.30208 -0.07526 0.30486 -0.0763 0.30671 C -0.07982 0.3118 -0.08385 0.3162 -0.08711 0.32153 C -0.08971 0.32569 -0.09206 0.32986 -0.09479 0.33356 C -0.09687 0.33588 -0.10794 0.34815 -0.11133 0.35092 C -0.11393 0.35301 -0.11693 0.3544 -0.11927 0.35648 C -0.12435 0.36018 -0.12851 0.36597 -0.13385 0.36852 C -0.13711 0.36991 -0.14062 0.37083 -0.14362 0.37245 C -0.15664 0.37963 -0.14987 0.37893 -0.16211 0.38333 C -0.16432 0.38403 -0.16693 0.38403 -0.16914 0.38472 C -0.19362 0.39097 -0.15404 0.38379 -0.20221 0.38981 C -0.20469 0.39004 -0.2069 0.39074 -0.20911 0.39143 C -0.23138 0.39606 -0.21211 0.39213 -0.22747 0.39537 L -0.23932 0.40069 C -0.24023 0.40116 -0.24128 0.40185 -0.24232 0.40185 L -0.24896 0.40347 C -0.25065 0.4044 -0.25234 0.40509 -0.25391 0.40625 C -0.25729 0.40717 -0.26393 0.40833 -0.26654 0.40903 C -0.27578 0.41018 -0.27747 0.40717 -0.27448 0.4118 L -0.27617 0.4118 " pathEditMode="relative" rAng="0" ptsTypes="AAAAAAAAAAAAAAAAAAAAAAAAAAAAAAAAAAA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15" y="2057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3.33333E-6 L -6.25E-7 0.00023 L -0.03971 -0.00139 C -0.0638 -0.00416 -0.05338 -0.00532 -0.06432 -0.00995 C -0.06654 -0.01064 -0.06862 -0.01134 -0.0707 -0.01203 C -0.07578 -0.01342 -0.075 -0.0125 -0.08034 -0.01527 C -0.08581 -0.01782 -0.08555 -0.01852 -0.08997 -0.02176 C -0.0974 -0.02685 -0.09596 -0.02523 -0.10286 -0.03148 C -0.10482 -0.0331 -0.10638 -0.03518 -0.1082 -0.0368 C -0.11211 -0.03981 -0.11641 -0.04189 -0.12005 -0.04537 C -0.122 -0.04745 -0.12409 -0.04977 -0.12643 -0.05185 C -0.12865 -0.0537 -0.13164 -0.05463 -0.13372 -0.05602 C -0.13854 -0.05926 -0.14284 -0.06296 -0.14766 -0.06574 C -0.15026 -0.06713 -0.15286 -0.06852 -0.15521 -0.07014 C -0.16601 -0.07685 -0.15911 -0.07361 -0.16797 -0.0787 C -0.16953 -0.07939 -0.17083 -0.08032 -0.1724 -0.08078 C -0.19883 -0.08958 -0.17838 -0.08264 -0.19362 -0.08634 C -0.20273 -0.08842 -0.20299 -0.09004 -0.21393 -0.09051 C -0.25182 -0.09213 -0.22969 -0.09166 -0.28008 -0.09166 L -0.27917 -0.09166 " pathEditMode="relative" rAng="0" ptsTypes="AAAAAAAAAAAAAAAAAA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10" y="-458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340AE8-0A9C-6D7D-281C-83656CEB6A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81"/>
          <a:stretch/>
        </p:blipFill>
        <p:spPr>
          <a:xfrm>
            <a:off x="1308192" y="1550817"/>
            <a:ext cx="4444908" cy="45127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4E1FC-6A15-B7F8-33DD-01F542BB7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Walkthrough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005623-EEA9-C321-4281-478EBDE731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3840" b="36429"/>
          <a:stretch/>
        </p:blipFill>
        <p:spPr>
          <a:xfrm>
            <a:off x="1308191" y="1550817"/>
            <a:ext cx="7292883" cy="2868783"/>
          </a:xfrm>
          <a:prstGeom prst="rect">
            <a:avLst/>
          </a:prstGeom>
        </p:spPr>
      </p:pic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E68C7DB6-E7B9-4CB8-4380-1F0AD5F89035}"/>
              </a:ext>
            </a:extLst>
          </p:cNvPr>
          <p:cNvSpPr/>
          <p:nvPr/>
        </p:nvSpPr>
        <p:spPr>
          <a:xfrm rot="16200000">
            <a:off x="2212999" y="2763505"/>
            <a:ext cx="2390775" cy="231732"/>
          </a:xfrm>
          <a:prstGeom prst="left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B1C1B4-A0AE-CD49-433C-AC92464F334F}"/>
              </a:ext>
            </a:extLst>
          </p:cNvPr>
          <p:cNvSpPr txBox="1"/>
          <p:nvPr/>
        </p:nvSpPr>
        <p:spPr>
          <a:xfrm>
            <a:off x="4176306" y="1089152"/>
            <a:ext cx="2949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NormalizeData</a:t>
            </a:r>
            <a:r>
              <a:rPr 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11" name="Arrow: Curved Down 10">
            <a:extLst>
              <a:ext uri="{FF2B5EF4-FFF2-40B4-BE49-F238E27FC236}">
                <a16:creationId xmlns:a16="http://schemas.microsoft.com/office/drawing/2014/main" id="{661DB2A4-4D2C-6C83-747C-48579B6E26B4}"/>
              </a:ext>
            </a:extLst>
          </p:cNvPr>
          <p:cNvSpPr/>
          <p:nvPr/>
        </p:nvSpPr>
        <p:spPr>
          <a:xfrm>
            <a:off x="4267200" y="3519785"/>
            <a:ext cx="2390775" cy="461665"/>
          </a:xfrm>
          <a:prstGeom prst="curved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30744A-BA64-4912-7895-2333C7E14868}"/>
              </a:ext>
            </a:extLst>
          </p:cNvPr>
          <p:cNvSpPr txBox="1"/>
          <p:nvPr/>
        </p:nvSpPr>
        <p:spPr>
          <a:xfrm>
            <a:off x="6791325" y="4872240"/>
            <a:ext cx="4445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“put all of the cells on the same playing field”</a:t>
            </a:r>
          </a:p>
          <a:p>
            <a:pPr algn="ctr"/>
            <a:r>
              <a:rPr lang="en-US" dirty="0"/>
              <a:t>“depth normalization”</a:t>
            </a:r>
          </a:p>
        </p:txBody>
      </p:sp>
    </p:spTree>
    <p:extLst>
      <p:ext uri="{BB962C8B-B14F-4D97-AF65-F5344CB8AC3E}">
        <p14:creationId xmlns:p14="http://schemas.microsoft.com/office/powerpoint/2010/main" val="54192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340AE8-0A9C-6D7D-281C-83656CEB6A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81"/>
          <a:stretch/>
        </p:blipFill>
        <p:spPr>
          <a:xfrm>
            <a:off x="1308192" y="1550817"/>
            <a:ext cx="4444908" cy="45127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4E1FC-6A15-B7F8-33DD-01F542BB7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Walkthrough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005623-EEA9-C321-4281-478EBDE731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3840" b="36429"/>
          <a:stretch/>
        </p:blipFill>
        <p:spPr>
          <a:xfrm>
            <a:off x="1308191" y="1550817"/>
            <a:ext cx="7292883" cy="2868783"/>
          </a:xfrm>
          <a:prstGeom prst="rect">
            <a:avLst/>
          </a:prstGeom>
        </p:spPr>
      </p:pic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E68C7DB6-E7B9-4CB8-4380-1F0AD5F89035}"/>
              </a:ext>
            </a:extLst>
          </p:cNvPr>
          <p:cNvSpPr/>
          <p:nvPr/>
        </p:nvSpPr>
        <p:spPr>
          <a:xfrm>
            <a:off x="3090456" y="3750617"/>
            <a:ext cx="2390775" cy="231732"/>
          </a:xfrm>
          <a:prstGeom prst="left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B1C1B4-A0AE-CD49-433C-AC92464F334F}"/>
              </a:ext>
            </a:extLst>
          </p:cNvPr>
          <p:cNvSpPr txBox="1"/>
          <p:nvPr/>
        </p:nvSpPr>
        <p:spPr>
          <a:xfrm>
            <a:off x="5481231" y="1089152"/>
            <a:ext cx="2212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ScaleData</a:t>
            </a:r>
            <a:r>
              <a:rPr 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11" name="Arrow: Curved Down 10">
            <a:extLst>
              <a:ext uri="{FF2B5EF4-FFF2-40B4-BE49-F238E27FC236}">
                <a16:creationId xmlns:a16="http://schemas.microsoft.com/office/drawing/2014/main" id="{661DB2A4-4D2C-6C83-747C-48579B6E26B4}"/>
              </a:ext>
            </a:extLst>
          </p:cNvPr>
          <p:cNvSpPr/>
          <p:nvPr/>
        </p:nvSpPr>
        <p:spPr>
          <a:xfrm>
            <a:off x="6534150" y="3519785"/>
            <a:ext cx="1066800" cy="461665"/>
          </a:xfrm>
          <a:prstGeom prst="curved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29F082-6568-B47C-A6D7-58E3F0E1F6D1}"/>
              </a:ext>
            </a:extLst>
          </p:cNvPr>
          <p:cNvSpPr txBox="1"/>
          <p:nvPr/>
        </p:nvSpPr>
        <p:spPr>
          <a:xfrm>
            <a:off x="6917001" y="4872240"/>
            <a:ext cx="4194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“put all features on the same playing field”</a:t>
            </a:r>
          </a:p>
          <a:p>
            <a:pPr algn="ctr"/>
            <a:r>
              <a:rPr lang="en-US" dirty="0"/>
              <a:t>“emphasize cell-to-cell variation”</a:t>
            </a:r>
          </a:p>
        </p:txBody>
      </p:sp>
    </p:spTree>
    <p:extLst>
      <p:ext uri="{BB962C8B-B14F-4D97-AF65-F5344CB8AC3E}">
        <p14:creationId xmlns:p14="http://schemas.microsoft.com/office/powerpoint/2010/main" val="3094939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340AE8-0A9C-6D7D-281C-83656CEB6A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81"/>
          <a:stretch/>
        </p:blipFill>
        <p:spPr>
          <a:xfrm>
            <a:off x="1308192" y="1550817"/>
            <a:ext cx="4444908" cy="45127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C4E1FC-6A15-B7F8-33DD-01F542BB7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Walkthrough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005623-EEA9-C321-4281-478EBDE731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" b="36429"/>
          <a:stretch/>
        </p:blipFill>
        <p:spPr>
          <a:xfrm>
            <a:off x="1308191" y="1550817"/>
            <a:ext cx="9575617" cy="28687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3B1C1B4-A0AE-CD49-433C-AC92464F334F}"/>
              </a:ext>
            </a:extLst>
          </p:cNvPr>
          <p:cNvSpPr txBox="1"/>
          <p:nvPr/>
        </p:nvSpPr>
        <p:spPr>
          <a:xfrm>
            <a:off x="7589346" y="1089152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RunPCA</a:t>
            </a:r>
            <a:r>
              <a:rPr lang="en-US" sz="2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11" name="Arrow: Curved Down 10">
            <a:extLst>
              <a:ext uri="{FF2B5EF4-FFF2-40B4-BE49-F238E27FC236}">
                <a16:creationId xmlns:a16="http://schemas.microsoft.com/office/drawing/2014/main" id="{661DB2A4-4D2C-6C83-747C-48579B6E26B4}"/>
              </a:ext>
            </a:extLst>
          </p:cNvPr>
          <p:cNvSpPr/>
          <p:nvPr/>
        </p:nvSpPr>
        <p:spPr>
          <a:xfrm>
            <a:off x="7343775" y="3519785"/>
            <a:ext cx="1905000" cy="461665"/>
          </a:xfrm>
          <a:prstGeom prst="curved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29F082-6568-B47C-A6D7-58E3F0E1F6D1}"/>
              </a:ext>
            </a:extLst>
          </p:cNvPr>
          <p:cNvSpPr txBox="1"/>
          <p:nvPr/>
        </p:nvSpPr>
        <p:spPr>
          <a:xfrm>
            <a:off x="6226661" y="4872240"/>
            <a:ext cx="557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What will the </a:t>
            </a:r>
            <a:r>
              <a:rPr lang="en-US" dirty="0" err="1"/>
              <a:t>rownames</a:t>
            </a:r>
            <a:r>
              <a:rPr lang="en-US" dirty="0"/>
              <a:t> be in the new “</a:t>
            </a:r>
            <a:r>
              <a:rPr lang="en-US" dirty="0" err="1"/>
              <a:t>pca</a:t>
            </a:r>
            <a:r>
              <a:rPr lang="en-US" dirty="0"/>
              <a:t>” data frame?</a:t>
            </a:r>
          </a:p>
        </p:txBody>
      </p:sp>
    </p:spTree>
    <p:extLst>
      <p:ext uri="{BB962C8B-B14F-4D97-AF65-F5344CB8AC3E}">
        <p14:creationId xmlns:p14="http://schemas.microsoft.com/office/powerpoint/2010/main" val="3883883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912B2-D2A4-888B-BC9E-1A262B6BC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701A3-B712-1DB2-0A09-81D7016B9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570274"/>
      </p:ext>
    </p:extLst>
  </p:cSld>
  <p:clrMapOvr>
    <a:masterClrMapping/>
  </p:clrMapOvr>
</p:sld>
</file>

<file path=ppt/theme/theme1.xml><?xml version="1.0" encoding="utf-8"?>
<a:theme xmlns:a="http://schemas.openxmlformats.org/drawingml/2006/main" name="2020-04-02 Buffalo Talk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2024-02-06 OHSU CEDAR</Template>
  <TotalTime>9463</TotalTime>
  <Words>623</Words>
  <Application>Microsoft Office PowerPoint</Application>
  <PresentationFormat>Widescreen</PresentationFormat>
  <Paragraphs>169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Cambria</vt:lpstr>
      <vt:lpstr>Courier New</vt:lpstr>
      <vt:lpstr>Segoe UI</vt:lpstr>
      <vt:lpstr>2020-04-02 Buffalo Talk</vt:lpstr>
      <vt:lpstr>Single Cell Anatomy</vt:lpstr>
      <vt:lpstr>Single Cell Anatomy</vt:lpstr>
      <vt:lpstr>Single Cell Anatomy</vt:lpstr>
      <vt:lpstr>Single Cell Anatomy</vt:lpstr>
      <vt:lpstr>Visual Walkthrough</vt:lpstr>
      <vt:lpstr>Visual Walkthrough</vt:lpstr>
      <vt:lpstr>Visual Walkthrough</vt:lpstr>
      <vt:lpstr>Visual Walkthrough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Cannon, Matthew</dc:creator>
  <cp:lastModifiedBy>Roberts, Ryan</cp:lastModifiedBy>
  <cp:revision>2</cp:revision>
  <dcterms:created xsi:type="dcterms:W3CDTF">2023-04-05T20:24:12Z</dcterms:created>
  <dcterms:modified xsi:type="dcterms:W3CDTF">2024-05-03T11:48:35Z</dcterms:modified>
</cp:coreProperties>
</file>

<file path=docProps/thumbnail.jpeg>
</file>